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Relationships xmlns="http://schemas.openxmlformats.org/package/2006/relationships"><Relationship Id="rId1" Type="http://schemas.openxmlformats.org/officeDocument/2006/relationships/extended-properties" Target="docProps/app.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notesMasterIdLst>
    <p:notesMasterId r:id="rId12"/>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s>
</file>

<file path=ppt/notesMasters/_rels/notesMaster1.xml.rels><?xml version="1.0" encoding="UTF-8"?><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2.xml.rels><?xml version="1.0" encoding="UTF-8"?><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to FieldStaff Workforce — the all-in-one field service management platform built for businesses like yours. Whether you run an HVAC company, a roofing crew, a cleaning service, or a home care agency, FieldStaff Workforce gives you complete control over your workforce, your clients, and your daily operations — all from one platform.</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Ready to take control of your field operations? See FieldStaff Workforce in action with a free live demo. Visit fieldstaff-demo-app.web.app or contact us to book your demo today. Let us show you how FieldStaff Workforce can transform the way you run your business.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Every service business faces the same challenges. Paper schedules, whiteboards, and spreadsheets that nobody can keep track of. Workers clocking in late or skipping visits with no way to verify. Scheduling nightmares where one change means hours of phone calls. And worst of all — you have no visibility into what's happening in the field until the end of the day, when it's already too late.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FieldStaff Workforce solves all of this with one app. Smart scheduling with drag-and-drop calendars. GPS-verified clock-in and clock-out so you know exactly who's on-site. Digital daily logs that get auto-emailed as PDFs. Client and contract management with e-signatures. A worker portal where your team sees their schedule and submits reports from their phone. And an admin dashboard that gives you a bird's-eye view of everything.</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impact is real. Businesses using FieldStaff Workforce save over 10 hours per week on scheduling and admin. You go 100% digital — no more paper forms, ever. Your team can access everything 24/7 from any device. Compare the old way — whiteboards, paper timesheets, phone calls — with the FieldStaff Workforce way: smart calendars, GPS verification, auto-generated reports, and e-signatures.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FieldStaff Workforce is built for every service business. HVAC, roofing, plumbing, electrical, landscaping, cleaning, home care, construction — if you have a team in the field, FieldStaff Workforce works for you. The app is fully customizable with your company name, logo, and colors.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Getting started is simple. Step one: we set you up. We brand the app with your company identity, add your workers and clients, and you're live in under 24 hours. Step two: your team logs in. Each worker downloads the app, sees their schedule, clocks in with GPS, and submits daily reports — all from their phone. Step three: you manage everything from the admin dashboard — schedules, daily logs, clients, reports — your entire operation in real time.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offer a done-for-you model with three tiers based on team size. Starter for 1 to 25 workers. Professional for 26 to 50 workers with live GPS tracking and advanced reporting. And Enterprise for 50 plus workers with custom integrations and a dedicated account manager. Every plan includes a one-time setup fee and a simple monthly management fee — no per-user charges, no surprise fees. Book a demo to get your custom quote.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Your data security is our top priority. We use AES-256 encryption — the same standard used by banks. Everything runs on Google Cloud infrastructure with 99.95% uptime. Role-based access control means workers only see their own data. Firebase Authentication provides brute-force protection. Your data is automatically replicated across multiple data centres. And you own all your data — we never sell, share, or access 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Here's what business owners are saying: Before FieldStaff Workforce, they spent hours every morning just figuring out who was going where. Now their team checks their phone and they know. They get daily reports without chasing anyone. FieldStaff Workforce manages over 50 workers, schedules over 200 shifts per month, and saves over 10 hours per week.</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2.xml.rels><?xml version="1.0" encoding="UTF-8"?><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A1A2E"/>
        </a:solidFill>
      </p:bgPr>
    </p:bg>
    <p:spTree>
      <p:nvGrpSpPr>
        <p:cNvPr id="1" name=""/>
        <p:cNvGrpSpPr/>
        <p:nvPr/>
      </p:nvGrpSpPr>
      <p:grpSpPr>
        <a:xfrm>
          <a:off x="0" y="0"/>
          <a:ext cx="0" cy="0"/>
          <a:chOff x="0" y="0"/>
          <a:chExt cx="0" cy="0"/>
        </a:xfrm>
      </p:grpSpPr>
      <p:sp>
        <p:nvSpPr>
          <p:cNvPr id="2" name="Shape 0"/>
          <p:cNvSpPr/>
          <p:nvPr/>
        </p:nvSpPr>
        <p:spPr>
          <a:xfrm>
            <a:off x="0" y="0"/>
            <a:ext cx="5029200" cy="6858000"/>
          </a:xfrm>
          <a:prstGeom prst="rect">
            <a:avLst/>
          </a:prstGeom>
          <a:solidFill>
            <a:srgbClr val="00695C"/>
          </a:solidFill>
          <a:ln/>
        </p:spPr>
      </p:sp>
      <p:sp>
        <p:nvSpPr>
          <p:cNvPr id="3" name="Text 1"/>
          <p:cNvSpPr/>
          <p:nvPr/>
        </p:nvSpPr>
        <p:spPr>
          <a:xfrm>
            <a:off x="731520" y="1371600"/>
            <a:ext cx="3840480" cy="914400"/>
          </a:xfrm>
          <a:prstGeom prst="rect">
            <a:avLst/>
          </a:prstGeom>
          <a:noFill/>
          <a:ln/>
        </p:spPr>
        <p:txBody>
          <a:bodyPr wrap="square" lIns="0" tIns="0" rIns="0" bIns="0" rtlCol="0" anchor="ctr"/>
          <a:lstStyle/>
          <a:p>
            <a:pPr indent="0" marL="0">
              <a:buNone/>
            </a:pPr>
            <a:r>
              <a:rPr lang="en-US" sz="6000" b="1" dirty="0">
                <a:solidFill>
                  <a:srgbClr val="FFFFFF"/>
                </a:solidFill>
                <a:latin typeface="Arial Black" pitchFamily="34" charset="0"/>
                <a:ea typeface="Arial Black" pitchFamily="34" charset="-122"/>
                <a:cs typeface="Arial Black" pitchFamily="34" charset="-120"/>
              </a:rPr>
              <a:t>FIELD</a:t>
            </a:r>
            <a:endParaRPr lang="en-US" sz="6000" dirty="0"/>
          </a:p>
        </p:txBody>
      </p:sp>
      <p:sp>
        <p:nvSpPr>
          <p:cNvPr id="4" name="Text 2"/>
          <p:cNvSpPr/>
          <p:nvPr/>
        </p:nvSpPr>
        <p:spPr>
          <a:xfrm>
            <a:off x="731520" y="2103120"/>
            <a:ext cx="3840480" cy="914400"/>
          </a:xfrm>
          <a:prstGeom prst="rect">
            <a:avLst/>
          </a:prstGeom>
          <a:noFill/>
          <a:ln/>
        </p:spPr>
        <p:txBody>
          <a:bodyPr wrap="square" lIns="0" tIns="0" rIns="0" bIns="0" rtlCol="0" anchor="ctr"/>
          <a:lstStyle/>
          <a:p>
            <a:pPr indent="0" marL="0">
              <a:buNone/>
            </a:pPr>
            <a:r>
              <a:rPr lang="en-US" sz="6000" b="1" dirty="0">
                <a:solidFill>
                  <a:srgbClr val="FF8F00"/>
                </a:solidFill>
                <a:latin typeface="Arial Black" pitchFamily="34" charset="0"/>
                <a:ea typeface="Arial Black" pitchFamily="34" charset="-122"/>
                <a:cs typeface="Arial Black" pitchFamily="34" charset="-120"/>
              </a:rPr>
              <a:t>STAFF</a:t>
            </a:r>
            <a:endParaRPr lang="en-US" sz="6000" dirty="0"/>
          </a:p>
        </p:txBody>
      </p:sp>
      <p:sp>
        <p:nvSpPr>
          <p:cNvPr id="5" name="Text 3"/>
          <p:cNvSpPr/>
          <p:nvPr/>
        </p:nvSpPr>
        <p:spPr>
          <a:xfrm>
            <a:off x="731520" y="3200400"/>
            <a:ext cx="3657600" cy="731520"/>
          </a:xfrm>
          <a:prstGeom prst="rect">
            <a:avLst/>
          </a:prstGeom>
          <a:noFill/>
          <a:ln/>
        </p:spPr>
        <p:txBody>
          <a:bodyPr wrap="square" rtlCol="0" anchor="ctr"/>
          <a:lstStyle/>
          <a:p>
            <a:pPr indent="0" marL="0">
              <a:buNone/>
            </a:pPr>
            <a:r>
              <a:rPr lang="en-US" sz="2200" dirty="0">
                <a:solidFill>
                  <a:srgbClr val="FFFFFF"/>
                </a:solidFill>
              </a:rPr>
              <a:t>Field Service Management</a:t>
            </a:r>
            <a:endParaRPr lang="en-US" sz="2200" dirty="0"/>
          </a:p>
          <a:p>
            <a:pPr indent="0" marL="0">
              <a:buNone/>
            </a:pPr>
            <a:r>
              <a:rPr lang="en-US" sz="2200" dirty="0">
                <a:solidFill>
                  <a:srgbClr val="FFFFFF"/>
                </a:solidFill>
              </a:rPr>
              <a:t>Simplified.</a:t>
            </a:r>
            <a:endParaRPr lang="en-US" sz="2200" dirty="0"/>
          </a:p>
        </p:txBody>
      </p:sp>
      <p:sp>
        <p:nvSpPr>
          <p:cNvPr id="6" name="Shape 4"/>
          <p:cNvSpPr/>
          <p:nvPr/>
        </p:nvSpPr>
        <p:spPr>
          <a:xfrm>
            <a:off x="731520" y="4114800"/>
            <a:ext cx="1828800" cy="36576"/>
          </a:xfrm>
          <a:prstGeom prst="rect">
            <a:avLst/>
          </a:prstGeom>
          <a:solidFill>
            <a:srgbClr val="FF8F00"/>
          </a:solidFill>
          <a:ln/>
        </p:spPr>
      </p:sp>
      <p:sp>
        <p:nvSpPr>
          <p:cNvPr id="7" name="Text 5"/>
          <p:cNvSpPr/>
          <p:nvPr/>
        </p:nvSpPr>
        <p:spPr>
          <a:xfrm>
            <a:off x="731520" y="4389120"/>
            <a:ext cx="3657600" cy="457200"/>
          </a:xfrm>
          <a:prstGeom prst="rect">
            <a:avLst/>
          </a:prstGeom>
          <a:noFill/>
          <a:ln/>
        </p:spPr>
        <p:txBody>
          <a:bodyPr wrap="square" rtlCol="0" anchor="ctr"/>
          <a:lstStyle/>
          <a:p>
            <a:pPr indent="0" marL="0">
              <a:buNone/>
            </a:pPr>
            <a:r>
              <a:rPr lang="en-US" sz="1400" dirty="0">
                <a:solidFill>
                  <a:srgbClr val="B0D0C8"/>
                </a:solidFill>
              </a:rPr>
              <a:t>Your Workforce. Your Clients. One Platform.</a:t>
            </a:r>
            <a:endParaRPr lang="en-US" sz="1400" dirty="0"/>
          </a:p>
        </p:txBody>
      </p:sp>
      <p:sp>
        <p:nvSpPr>
          <p:cNvPr id="8" name="Text 6"/>
          <p:cNvSpPr/>
          <p:nvPr/>
        </p:nvSpPr>
        <p:spPr>
          <a:xfrm>
            <a:off x="5943600" y="1828800"/>
            <a:ext cx="5486400" cy="914400"/>
          </a:xfrm>
          <a:prstGeom prst="rect">
            <a:avLst/>
          </a:prstGeom>
          <a:noFill/>
          <a:ln/>
        </p:spPr>
        <p:txBody>
          <a:bodyPr wrap="square" rtlCol="0" anchor="ctr"/>
          <a:lstStyle/>
          <a:p>
            <a:pPr indent="0" marL="0">
              <a:buNone/>
            </a:pPr>
            <a:r>
              <a:rPr lang="en-US" sz="1600" dirty="0">
                <a:solidFill>
                  <a:srgbClr val="B0BEC5"/>
                </a:solidFill>
              </a:rPr>
              <a:t>Staff Scheduling  |  GPS Clock-In  |  Daily Logs</a:t>
            </a:r>
            <a:endParaRPr lang="en-US" sz="1600" dirty="0"/>
          </a:p>
          <a:p>
            <a:pPr indent="0" marL="0">
              <a:buNone/>
            </a:pPr>
            <a:r>
              <a:rPr lang="en-US" sz="1600" dirty="0">
                <a:solidFill>
                  <a:srgbClr val="B0BEC5"/>
                </a:solidFill>
              </a:rPr>
              <a:t>Client Management  |  Real-Time Reports</a:t>
            </a:r>
            <a:endParaRPr lang="en-US" sz="1600" dirty="0"/>
          </a:p>
        </p:txBody>
      </p:sp>
      <p:sp>
        <p:nvSpPr>
          <p:cNvPr id="9" name="Text 7"/>
          <p:cNvSpPr/>
          <p:nvPr/>
        </p:nvSpPr>
        <p:spPr>
          <a:xfrm>
            <a:off x="5943600" y="3657600"/>
            <a:ext cx="5486400" cy="457200"/>
          </a:xfrm>
          <a:prstGeom prst="rect">
            <a:avLst/>
          </a:prstGeom>
          <a:noFill/>
          <a:ln/>
        </p:spPr>
        <p:txBody>
          <a:bodyPr wrap="square" rtlCol="0" anchor="ctr"/>
          <a:lstStyle/>
          <a:p>
            <a:pPr indent="0" marL="0">
              <a:buNone/>
            </a:pPr>
            <a:r>
              <a:rPr lang="en-US" sz="1400" dirty="0">
                <a:solidFill>
                  <a:srgbClr val="808090"/>
                </a:solidFill>
              </a:rPr>
              <a:t>Built for HVAC, Roofing, Plumbing, Electrical,</a:t>
            </a:r>
            <a:endParaRPr lang="en-US" sz="1400" dirty="0"/>
          </a:p>
          <a:p>
            <a:pPr indent="0" marL="0">
              <a:buNone/>
            </a:pPr>
            <a:r>
              <a:rPr lang="en-US" sz="1400" dirty="0">
                <a:solidFill>
                  <a:srgbClr val="808090"/>
                </a:solidFill>
              </a:rPr>
              <a:t>Landscaping, Home Care &amp; More</a:t>
            </a:r>
            <a:endParaRPr lang="en-US" sz="1400" dirty="0"/>
          </a:p>
        </p:txBody>
      </p:sp>
      <p:sp>
        <p:nvSpPr>
          <p:cNvPr id="10" name="Text 8"/>
          <p:cNvSpPr/>
          <p:nvPr/>
        </p:nvSpPr>
        <p:spPr>
          <a:xfrm>
            <a:off x="5943600" y="5029200"/>
            <a:ext cx="4572000" cy="365760"/>
          </a:xfrm>
          <a:prstGeom prst="rect">
            <a:avLst/>
          </a:prstGeom>
          <a:noFill/>
          <a:ln/>
        </p:spPr>
        <p:txBody>
          <a:bodyPr wrap="square" rtlCol="0" anchor="ctr"/>
          <a:lstStyle/>
          <a:p>
            <a:pPr indent="0" marL="0">
              <a:buNone/>
            </a:pPr>
            <a:r>
              <a:rPr lang="en-US" sz="1300" dirty="0">
                <a:solidFill>
                  <a:srgbClr val="FF8F00"/>
                </a:solidFill>
              </a:rPr>
              <a:t>fieldstaff-demo-app.web.app</a:t>
            </a:r>
            <a:endParaRPr lang="en-US" sz="13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1A1A2E"/>
        </a:solidFill>
      </p:bgPr>
    </p:bg>
    <p:spTree>
      <p:nvGrpSpPr>
        <p:cNvPr id="1" name=""/>
        <p:cNvGrpSpPr/>
        <p:nvPr/>
      </p:nvGrpSpPr>
      <p:grpSpPr>
        <a:xfrm>
          <a:off x="0" y="0"/>
          <a:ext cx="0" cy="0"/>
          <a:chOff x="0" y="0"/>
          <a:chExt cx="0" cy="0"/>
        </a:xfrm>
      </p:grpSpPr>
      <p:sp>
        <p:nvSpPr>
          <p:cNvPr id="2" name="Shape 0"/>
          <p:cNvSpPr/>
          <p:nvPr/>
        </p:nvSpPr>
        <p:spPr>
          <a:xfrm>
            <a:off x="0" y="0"/>
            <a:ext cx="137160" cy="6858000"/>
          </a:xfrm>
          <a:prstGeom prst="rect">
            <a:avLst/>
          </a:prstGeom>
          <a:solidFill>
            <a:srgbClr val="00695C"/>
          </a:solidFill>
          <a:ln/>
        </p:spPr>
      </p:sp>
      <p:sp>
        <p:nvSpPr>
          <p:cNvPr id="3" name="Text 1"/>
          <p:cNvSpPr/>
          <p:nvPr/>
        </p:nvSpPr>
        <p:spPr>
          <a:xfrm>
            <a:off x="1371600" y="1371600"/>
            <a:ext cx="9144000" cy="822960"/>
          </a:xfrm>
          <a:prstGeom prst="rect">
            <a:avLst/>
          </a:prstGeom>
          <a:noFill/>
          <a:ln/>
        </p:spPr>
        <p:txBody>
          <a:bodyPr wrap="square" lIns="0" tIns="0" rIns="0" bIns="0" rtlCol="0" anchor="ctr"/>
          <a:lstStyle/>
          <a:p>
            <a:pPr algn="ctr" indent="0" marL="0">
              <a:buNone/>
            </a:pPr>
            <a:r>
              <a:rPr lang="en-US" sz="4400" b="1" dirty="0">
                <a:solidFill>
                  <a:srgbClr val="FFFFFF"/>
                </a:solidFill>
                <a:latin typeface="Arial Black" pitchFamily="34" charset="0"/>
                <a:ea typeface="Arial Black" pitchFamily="34" charset="-122"/>
                <a:cs typeface="Arial Black" pitchFamily="34" charset="-120"/>
              </a:rPr>
              <a:t>Ready to Take Control?</a:t>
            </a:r>
            <a:endParaRPr lang="en-US" sz="4400" dirty="0"/>
          </a:p>
        </p:txBody>
      </p:sp>
      <p:sp>
        <p:nvSpPr>
          <p:cNvPr id="4" name="Shape 2"/>
          <p:cNvSpPr/>
          <p:nvPr/>
        </p:nvSpPr>
        <p:spPr>
          <a:xfrm>
            <a:off x="5029200" y="2377440"/>
            <a:ext cx="2103120" cy="45720"/>
          </a:xfrm>
          <a:prstGeom prst="rect">
            <a:avLst/>
          </a:prstGeom>
          <a:solidFill>
            <a:srgbClr val="FF8F00"/>
          </a:solidFill>
          <a:ln/>
        </p:spPr>
      </p:sp>
      <p:sp>
        <p:nvSpPr>
          <p:cNvPr id="5" name="Text 3"/>
          <p:cNvSpPr/>
          <p:nvPr/>
        </p:nvSpPr>
        <p:spPr>
          <a:xfrm>
            <a:off x="1828800" y="2743200"/>
            <a:ext cx="8503920" cy="640080"/>
          </a:xfrm>
          <a:prstGeom prst="rect">
            <a:avLst/>
          </a:prstGeom>
          <a:noFill/>
          <a:ln/>
        </p:spPr>
        <p:txBody>
          <a:bodyPr wrap="square" lIns="0" tIns="0" rIns="0" bIns="0" rtlCol="0" anchor="ctr"/>
          <a:lstStyle/>
          <a:p>
            <a:pPr algn="ctr" indent="0" marL="0">
              <a:buNone/>
            </a:pPr>
            <a:r>
              <a:rPr lang="en-US" sz="2000" dirty="0">
                <a:solidFill>
                  <a:srgbClr val="B0BEC5"/>
                </a:solidFill>
              </a:rPr>
              <a:t>See FieldStaff Workforce in action with a free live demo.</a:t>
            </a:r>
            <a:endParaRPr lang="en-US" sz="2000" dirty="0"/>
          </a:p>
        </p:txBody>
      </p:sp>
      <p:sp>
        <p:nvSpPr>
          <p:cNvPr id="6" name="Shape 4"/>
          <p:cNvSpPr/>
          <p:nvPr/>
        </p:nvSpPr>
        <p:spPr>
          <a:xfrm>
            <a:off x="4114800" y="3657600"/>
            <a:ext cx="3931920" cy="822960"/>
          </a:xfrm>
          <a:prstGeom prst="roundRect">
            <a:avLst/>
          </a:prstGeom>
          <a:solidFill>
            <a:srgbClr val="FF8F00"/>
          </a:solidFill>
          <a:ln/>
        </p:spPr>
      </p:sp>
      <p:sp>
        <p:nvSpPr>
          <p:cNvPr id="7" name="Text 5"/>
          <p:cNvSpPr/>
          <p:nvPr/>
        </p:nvSpPr>
        <p:spPr>
          <a:xfrm>
            <a:off x="4114800" y="3749040"/>
            <a:ext cx="3931920" cy="640080"/>
          </a:xfrm>
          <a:prstGeom prst="rect">
            <a:avLst/>
          </a:prstGeom>
          <a:noFill/>
          <a:ln/>
        </p:spPr>
        <p:txBody>
          <a:bodyPr wrap="square" lIns="0" tIns="0" rIns="0" bIns="0" rtlCol="0" anchor="ctr"/>
          <a:lstStyle/>
          <a:p>
            <a:pPr algn="ctr" indent="0" marL="0">
              <a:buNone/>
            </a:pPr>
            <a:r>
              <a:rPr lang="en-US" sz="1800" b="1" dirty="0">
                <a:solidFill>
                  <a:srgbClr val="1A1A2E"/>
                </a:solidFill>
                <a:latin typeface="Arial Black" pitchFamily="34" charset="0"/>
                <a:ea typeface="Arial Black" pitchFamily="34" charset="-122"/>
                <a:cs typeface="Arial Black" pitchFamily="34" charset="-120"/>
              </a:rPr>
              <a:t>BOOK YOUR DEMO TODAY</a:t>
            </a:r>
            <a:endParaRPr lang="en-US" sz="1800" dirty="0"/>
          </a:p>
        </p:txBody>
      </p:sp>
      <p:sp>
        <p:nvSpPr>
          <p:cNvPr id="8" name="Text 6"/>
          <p:cNvSpPr/>
          <p:nvPr/>
        </p:nvSpPr>
        <p:spPr>
          <a:xfrm>
            <a:off x="1828800" y="4846320"/>
            <a:ext cx="8503920" cy="914400"/>
          </a:xfrm>
          <a:prstGeom prst="rect">
            <a:avLst/>
          </a:prstGeom>
          <a:noFill/>
          <a:ln/>
        </p:spPr>
        <p:txBody>
          <a:bodyPr wrap="square" lIns="0" tIns="0" rIns="0" bIns="0" rtlCol="0" anchor="ctr"/>
          <a:lstStyle/>
          <a:p>
            <a:pPr algn="ctr" indent="0" marL="0">
              <a:buNone/>
            </a:pPr>
            <a:r>
              <a:rPr lang="en-US" sz="1400" dirty="0">
                <a:solidFill>
                  <a:srgbClr val="B0BEC5"/>
                </a:solidFill>
              </a:rPr>
              <a:t>fieldstaff-demo-app.web.app</a:t>
            </a:r>
            <a:endParaRPr lang="en-US" sz="1400" dirty="0"/>
          </a:p>
          <a:p>
            <a:pPr algn="ctr" indent="0" marL="0">
              <a:buNone/>
            </a:pPr>
            <a:endParaRPr lang="en-US" sz="1400" dirty="0"/>
          </a:p>
          <a:p>
            <a:pPr algn="ctr" indent="0" marL="0">
              <a:buNone/>
            </a:pPr>
            <a:r>
              <a:rPr lang="en-US" sz="1400" dirty="0">
                <a:solidFill>
                  <a:srgbClr val="B0BEC5"/>
                </a:solidFill>
              </a:rPr>
              <a:t>admin@fieldstaff-demo.com  |  905-555-0100</a:t>
            </a:r>
            <a:endParaRPr lang="en-US" sz="1400" dirty="0"/>
          </a:p>
        </p:txBody>
      </p:sp>
      <p:sp>
        <p:nvSpPr>
          <p:cNvPr id="9" name="Shape 7"/>
          <p:cNvSpPr/>
          <p:nvPr/>
        </p:nvSpPr>
        <p:spPr>
          <a:xfrm>
            <a:off x="0" y="6400800"/>
            <a:ext cx="12161520" cy="457200"/>
          </a:xfrm>
          <a:prstGeom prst="rect">
            <a:avLst/>
          </a:prstGeom>
          <a:solidFill>
            <a:srgbClr val="005045"/>
          </a:solidFill>
          <a:ln/>
        </p:spPr>
      </p:sp>
      <p:sp>
        <p:nvSpPr>
          <p:cNvPr id="10" name="Text 8"/>
          <p:cNvSpPr/>
          <p:nvPr/>
        </p:nvSpPr>
        <p:spPr>
          <a:xfrm>
            <a:off x="0" y="6446520"/>
            <a:ext cx="12161520" cy="365760"/>
          </a:xfrm>
          <a:prstGeom prst="rect">
            <a:avLst/>
          </a:prstGeom>
          <a:noFill/>
          <a:ln/>
        </p:spPr>
        <p:txBody>
          <a:bodyPr wrap="square" lIns="0" tIns="0" rIns="0" bIns="0" rtlCol="0" anchor="ctr"/>
          <a:lstStyle/>
          <a:p>
            <a:pPr algn="ctr" indent="0" marL="0">
              <a:buNone/>
            </a:pPr>
            <a:r>
              <a:rPr lang="en-US" sz="1100" dirty="0">
                <a:solidFill>
                  <a:srgbClr val="80A098"/>
                </a:solidFill>
              </a:rPr>
              <a:t>FieldStaff Workforce — Field Service Management Simplified</a:t>
            </a:r>
            <a:endParaRPr lang="en-US" sz="11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5F7F6"/>
        </a:solidFill>
      </p:bgPr>
    </p:bg>
    <p:spTree>
      <p:nvGrpSpPr>
        <p:cNvPr id="1" name=""/>
        <p:cNvGrpSpPr/>
        <p:nvPr/>
      </p:nvGrpSpPr>
      <p:grpSpPr>
        <a:xfrm>
          <a:off x="0" y="0"/>
          <a:ext cx="0" cy="0"/>
          <a:chOff x="0" y="0"/>
          <a:chExt cx="0" cy="0"/>
        </a:xfrm>
      </p:grpSpPr>
      <p:sp>
        <p:nvSpPr>
          <p:cNvPr id="2" name="Shape 0"/>
          <p:cNvSpPr/>
          <p:nvPr/>
        </p:nvSpPr>
        <p:spPr>
          <a:xfrm>
            <a:off x="0" y="0"/>
            <a:ext cx="12161520" cy="1097280"/>
          </a:xfrm>
          <a:prstGeom prst="rect">
            <a:avLst/>
          </a:prstGeom>
          <a:solidFill>
            <a:srgbClr val="005045"/>
          </a:solidFill>
          <a:ln/>
        </p:spPr>
      </p:sp>
      <p:sp>
        <p:nvSpPr>
          <p:cNvPr id="3" name="Text 1"/>
          <p:cNvSpPr/>
          <p:nvPr/>
        </p:nvSpPr>
        <p:spPr>
          <a:xfrm>
            <a:off x="731520" y="228600"/>
            <a:ext cx="10972800" cy="640080"/>
          </a:xfrm>
          <a:prstGeom prst="rect">
            <a:avLst/>
          </a:prstGeom>
          <a:noFill/>
          <a:ln/>
        </p:spPr>
        <p:txBody>
          <a:bodyPr wrap="square" lIns="0" tIns="0" rIns="0" bIns="0" rtlCol="0" anchor="ctr"/>
          <a:lstStyle/>
          <a:p>
            <a:pPr indent="0" marL="0">
              <a:buNone/>
            </a:pPr>
            <a:r>
              <a:rPr lang="en-US" sz="3000" b="1" dirty="0">
                <a:solidFill>
                  <a:srgbClr val="FFFFFF"/>
                </a:solidFill>
                <a:latin typeface="Arial Black" pitchFamily="34" charset="0"/>
                <a:ea typeface="Arial Black" pitchFamily="34" charset="-122"/>
                <a:cs typeface="Arial Black" pitchFamily="34" charset="-120"/>
              </a:rPr>
              <a:t>The Problem Every Service Business Faces</a:t>
            </a:r>
            <a:endParaRPr lang="en-US" sz="3000" dirty="0"/>
          </a:p>
        </p:txBody>
      </p:sp>
      <p:sp>
        <p:nvSpPr>
          <p:cNvPr id="4" name="Shape 2"/>
          <p:cNvSpPr/>
          <p:nvPr/>
        </p:nvSpPr>
        <p:spPr>
          <a:xfrm>
            <a:off x="731520" y="1645920"/>
            <a:ext cx="5212080" cy="2011680"/>
          </a:xfrm>
          <a:prstGeom prst="rect">
            <a:avLst/>
          </a:prstGeom>
          <a:solidFill>
            <a:srgbClr val="FFFFFF"/>
          </a:solidFill>
          <a:ln/>
          <a:effectLst>
            <a:outerShdw sx="100000" sy="100000" kx="0" ky="0" algn="bl" rotWithShape="0" blurRad="50800" dist="25400" dir="8100000">
              <a:srgbClr val="000000">
                <a:alpha val="15000"/>
              </a:srgbClr>
            </a:outerShdw>
          </a:effectLst>
        </p:spPr>
      </p:sp>
      <p:sp>
        <p:nvSpPr>
          <p:cNvPr id="5" name="Shape 3"/>
          <p:cNvSpPr/>
          <p:nvPr/>
        </p:nvSpPr>
        <p:spPr>
          <a:xfrm>
            <a:off x="731520" y="1645920"/>
            <a:ext cx="64008" cy="2011680"/>
          </a:xfrm>
          <a:prstGeom prst="rect">
            <a:avLst/>
          </a:prstGeom>
          <a:solidFill>
            <a:srgbClr val="E53935"/>
          </a:solidFill>
          <a:ln/>
        </p:spPr>
      </p:sp>
      <p:sp>
        <p:nvSpPr>
          <p:cNvPr id="6" name="Text 4"/>
          <p:cNvSpPr/>
          <p:nvPr/>
        </p:nvSpPr>
        <p:spPr>
          <a:xfrm>
            <a:off x="1005840" y="1828800"/>
            <a:ext cx="4572000" cy="365760"/>
          </a:xfrm>
          <a:prstGeom prst="rect">
            <a:avLst/>
          </a:prstGeom>
          <a:noFill/>
          <a:ln/>
        </p:spPr>
        <p:txBody>
          <a:bodyPr wrap="square" lIns="0" tIns="0" rIns="0" bIns="0" rtlCol="0" anchor="ctr"/>
          <a:lstStyle/>
          <a:p>
            <a:pPr indent="0" marL="0">
              <a:buNone/>
            </a:pPr>
            <a:r>
              <a:rPr lang="en-US" sz="1800" b="1" dirty="0">
                <a:solidFill>
                  <a:srgbClr val="C62828"/>
                </a:solidFill>
              </a:rPr>
              <a:t>Paper Chaos</a:t>
            </a:r>
            <a:endParaRPr lang="en-US" sz="1800" dirty="0"/>
          </a:p>
        </p:txBody>
      </p:sp>
      <p:sp>
        <p:nvSpPr>
          <p:cNvPr id="7" name="Text 5"/>
          <p:cNvSpPr/>
          <p:nvPr/>
        </p:nvSpPr>
        <p:spPr>
          <a:xfrm>
            <a:off x="1005840" y="2286000"/>
            <a:ext cx="4572000" cy="1188720"/>
          </a:xfrm>
          <a:prstGeom prst="rect">
            <a:avLst/>
          </a:prstGeom>
          <a:noFill/>
          <a:ln/>
        </p:spPr>
        <p:txBody>
          <a:bodyPr wrap="square" lIns="0" tIns="0" rIns="0" bIns="0" rtlCol="0" anchor="ctr"/>
          <a:lstStyle/>
          <a:p>
            <a:pPr indent="0" marL="0">
              <a:buNone/>
            </a:pPr>
            <a:r>
              <a:rPr lang="en-US" sz="1300" dirty="0">
                <a:solidFill>
                  <a:srgbClr val="606E78"/>
                </a:solidFill>
              </a:rPr>
              <a:t>Schedules on whiteboards, timesheets on paper, daily logs in notebooks. Information scattered across notebooks, texts, and spreadsheets that nobody can find when they need it.</a:t>
            </a:r>
            <a:endParaRPr lang="en-US" sz="1300" dirty="0"/>
          </a:p>
        </p:txBody>
      </p:sp>
      <p:sp>
        <p:nvSpPr>
          <p:cNvPr id="8" name="Shape 6"/>
          <p:cNvSpPr/>
          <p:nvPr/>
        </p:nvSpPr>
        <p:spPr>
          <a:xfrm>
            <a:off x="6309360" y="1645920"/>
            <a:ext cx="5212080" cy="2011680"/>
          </a:xfrm>
          <a:prstGeom prst="rect">
            <a:avLst/>
          </a:prstGeom>
          <a:solidFill>
            <a:srgbClr val="FFFFFF"/>
          </a:solidFill>
          <a:ln/>
          <a:effectLst>
            <a:outerShdw sx="100000" sy="100000" kx="0" ky="0" algn="bl" rotWithShape="0" blurRad="50800" dist="25400" dir="8100000">
              <a:srgbClr val="000000">
                <a:alpha val="15000"/>
              </a:srgbClr>
            </a:outerShdw>
          </a:effectLst>
        </p:spPr>
      </p:sp>
      <p:sp>
        <p:nvSpPr>
          <p:cNvPr id="9" name="Shape 7"/>
          <p:cNvSpPr/>
          <p:nvPr/>
        </p:nvSpPr>
        <p:spPr>
          <a:xfrm>
            <a:off x="6309360" y="1645920"/>
            <a:ext cx="64008" cy="2011680"/>
          </a:xfrm>
          <a:prstGeom prst="rect">
            <a:avLst/>
          </a:prstGeom>
          <a:solidFill>
            <a:srgbClr val="E53935"/>
          </a:solidFill>
          <a:ln/>
        </p:spPr>
      </p:sp>
      <p:sp>
        <p:nvSpPr>
          <p:cNvPr id="10" name="Text 8"/>
          <p:cNvSpPr/>
          <p:nvPr/>
        </p:nvSpPr>
        <p:spPr>
          <a:xfrm>
            <a:off x="6583680" y="1828800"/>
            <a:ext cx="4572000" cy="365760"/>
          </a:xfrm>
          <a:prstGeom prst="rect">
            <a:avLst/>
          </a:prstGeom>
          <a:noFill/>
          <a:ln/>
        </p:spPr>
        <p:txBody>
          <a:bodyPr wrap="square" lIns="0" tIns="0" rIns="0" bIns="0" rtlCol="0" anchor="ctr"/>
          <a:lstStyle/>
          <a:p>
            <a:pPr indent="0" marL="0">
              <a:buNone/>
            </a:pPr>
            <a:r>
              <a:rPr lang="en-US" sz="1800" b="1" dirty="0">
                <a:solidFill>
                  <a:srgbClr val="C62828"/>
                </a:solidFill>
              </a:rPr>
              <a:t>No Accountability</a:t>
            </a:r>
            <a:endParaRPr lang="en-US" sz="1800" dirty="0"/>
          </a:p>
        </p:txBody>
      </p:sp>
      <p:sp>
        <p:nvSpPr>
          <p:cNvPr id="11" name="Text 9"/>
          <p:cNvSpPr/>
          <p:nvPr/>
        </p:nvSpPr>
        <p:spPr>
          <a:xfrm>
            <a:off x="6583680" y="2286000"/>
            <a:ext cx="4572000" cy="1188720"/>
          </a:xfrm>
          <a:prstGeom prst="rect">
            <a:avLst/>
          </a:prstGeom>
          <a:noFill/>
          <a:ln/>
        </p:spPr>
        <p:txBody>
          <a:bodyPr wrap="square" lIns="0" tIns="0" rIns="0" bIns="0" rtlCol="0" anchor="ctr"/>
          <a:lstStyle/>
          <a:p>
            <a:pPr indent="0" marL="0">
              <a:buNone/>
            </a:pPr>
            <a:r>
              <a:rPr lang="en-US" sz="1300" dirty="0">
                <a:solidFill>
                  <a:srgbClr val="606E78"/>
                </a:solidFill>
              </a:rPr>
              <a:t>Workers clock in late, leave early, or skip visits entirely. Without GPS-verified clock events, you're trusting the honour system and losing billable hours.</a:t>
            </a:r>
            <a:endParaRPr lang="en-US" sz="1300" dirty="0"/>
          </a:p>
        </p:txBody>
      </p:sp>
      <p:sp>
        <p:nvSpPr>
          <p:cNvPr id="12" name="Shape 10"/>
          <p:cNvSpPr/>
          <p:nvPr/>
        </p:nvSpPr>
        <p:spPr>
          <a:xfrm>
            <a:off x="731520" y="4023360"/>
            <a:ext cx="5212080" cy="2011680"/>
          </a:xfrm>
          <a:prstGeom prst="rect">
            <a:avLst/>
          </a:prstGeom>
          <a:solidFill>
            <a:srgbClr val="FFFFFF"/>
          </a:solidFill>
          <a:ln/>
          <a:effectLst>
            <a:outerShdw sx="100000" sy="100000" kx="0" ky="0" algn="bl" rotWithShape="0" blurRad="50800" dist="25400" dir="8100000">
              <a:srgbClr val="000000">
                <a:alpha val="15000"/>
              </a:srgbClr>
            </a:outerShdw>
          </a:effectLst>
        </p:spPr>
      </p:sp>
      <p:sp>
        <p:nvSpPr>
          <p:cNvPr id="13" name="Shape 11"/>
          <p:cNvSpPr/>
          <p:nvPr/>
        </p:nvSpPr>
        <p:spPr>
          <a:xfrm>
            <a:off x="731520" y="4023360"/>
            <a:ext cx="64008" cy="2011680"/>
          </a:xfrm>
          <a:prstGeom prst="rect">
            <a:avLst/>
          </a:prstGeom>
          <a:solidFill>
            <a:srgbClr val="E53935"/>
          </a:solidFill>
          <a:ln/>
        </p:spPr>
      </p:sp>
      <p:sp>
        <p:nvSpPr>
          <p:cNvPr id="14" name="Text 12"/>
          <p:cNvSpPr/>
          <p:nvPr/>
        </p:nvSpPr>
        <p:spPr>
          <a:xfrm>
            <a:off x="1005840" y="4206240"/>
            <a:ext cx="4572000" cy="365760"/>
          </a:xfrm>
          <a:prstGeom prst="rect">
            <a:avLst/>
          </a:prstGeom>
          <a:noFill/>
          <a:ln/>
        </p:spPr>
        <p:txBody>
          <a:bodyPr wrap="square" lIns="0" tIns="0" rIns="0" bIns="0" rtlCol="0" anchor="ctr"/>
          <a:lstStyle/>
          <a:p>
            <a:pPr indent="0" marL="0">
              <a:buNone/>
            </a:pPr>
            <a:r>
              <a:rPr lang="en-US" sz="1800" b="1" dirty="0">
                <a:solidFill>
                  <a:srgbClr val="C62828"/>
                </a:solidFill>
              </a:rPr>
              <a:t>Scheduling Nightmares</a:t>
            </a:r>
            <a:endParaRPr lang="en-US" sz="1800" dirty="0"/>
          </a:p>
        </p:txBody>
      </p:sp>
      <p:sp>
        <p:nvSpPr>
          <p:cNvPr id="15" name="Text 13"/>
          <p:cNvSpPr/>
          <p:nvPr/>
        </p:nvSpPr>
        <p:spPr>
          <a:xfrm>
            <a:off x="1005840" y="4663440"/>
            <a:ext cx="4572000" cy="1188720"/>
          </a:xfrm>
          <a:prstGeom prst="rect">
            <a:avLst/>
          </a:prstGeom>
          <a:noFill/>
          <a:ln/>
        </p:spPr>
        <p:txBody>
          <a:bodyPr wrap="square" lIns="0" tIns="0" rIns="0" bIns="0" rtlCol="0" anchor="ctr"/>
          <a:lstStyle/>
          <a:p>
            <a:pPr indent="0" marL="0">
              <a:buNone/>
            </a:pPr>
            <a:r>
              <a:rPr lang="en-US" sz="1300" dirty="0">
                <a:solidFill>
                  <a:srgbClr val="606E78"/>
                </a:solidFill>
              </a:rPr>
              <a:t>Double-bookings, missed appointments, last-minute changes communicated by phone tag. One change cascades into hours of coordination.</a:t>
            </a:r>
            <a:endParaRPr lang="en-US" sz="1300" dirty="0"/>
          </a:p>
        </p:txBody>
      </p:sp>
      <p:sp>
        <p:nvSpPr>
          <p:cNvPr id="16" name="Shape 14"/>
          <p:cNvSpPr/>
          <p:nvPr/>
        </p:nvSpPr>
        <p:spPr>
          <a:xfrm>
            <a:off x="6309360" y="4023360"/>
            <a:ext cx="5212080" cy="2011680"/>
          </a:xfrm>
          <a:prstGeom prst="rect">
            <a:avLst/>
          </a:prstGeom>
          <a:solidFill>
            <a:srgbClr val="FFFFFF"/>
          </a:solidFill>
          <a:ln/>
          <a:effectLst>
            <a:outerShdw sx="100000" sy="100000" kx="0" ky="0" algn="bl" rotWithShape="0" blurRad="50800" dist="25400" dir="8100000">
              <a:srgbClr val="000000">
                <a:alpha val="15000"/>
              </a:srgbClr>
            </a:outerShdw>
          </a:effectLst>
        </p:spPr>
      </p:sp>
      <p:sp>
        <p:nvSpPr>
          <p:cNvPr id="17" name="Shape 15"/>
          <p:cNvSpPr/>
          <p:nvPr/>
        </p:nvSpPr>
        <p:spPr>
          <a:xfrm>
            <a:off x="6309360" y="4023360"/>
            <a:ext cx="64008" cy="2011680"/>
          </a:xfrm>
          <a:prstGeom prst="rect">
            <a:avLst/>
          </a:prstGeom>
          <a:solidFill>
            <a:srgbClr val="E53935"/>
          </a:solidFill>
          <a:ln/>
        </p:spPr>
      </p:sp>
      <p:sp>
        <p:nvSpPr>
          <p:cNvPr id="18" name="Text 16"/>
          <p:cNvSpPr/>
          <p:nvPr/>
        </p:nvSpPr>
        <p:spPr>
          <a:xfrm>
            <a:off x="6583680" y="4206240"/>
            <a:ext cx="4572000" cy="365760"/>
          </a:xfrm>
          <a:prstGeom prst="rect">
            <a:avLst/>
          </a:prstGeom>
          <a:noFill/>
          <a:ln/>
        </p:spPr>
        <p:txBody>
          <a:bodyPr wrap="square" lIns="0" tIns="0" rIns="0" bIns="0" rtlCol="0" anchor="ctr"/>
          <a:lstStyle/>
          <a:p>
            <a:pPr indent="0" marL="0">
              <a:buNone/>
            </a:pPr>
            <a:r>
              <a:rPr lang="en-US" sz="1800" b="1" dirty="0">
                <a:solidFill>
                  <a:srgbClr val="C62828"/>
                </a:solidFill>
              </a:rPr>
              <a:t>Invisible Operations</a:t>
            </a:r>
            <a:endParaRPr lang="en-US" sz="1800" dirty="0"/>
          </a:p>
        </p:txBody>
      </p:sp>
      <p:sp>
        <p:nvSpPr>
          <p:cNvPr id="19" name="Text 17"/>
          <p:cNvSpPr/>
          <p:nvPr/>
        </p:nvSpPr>
        <p:spPr>
          <a:xfrm>
            <a:off x="6583680" y="4663440"/>
            <a:ext cx="4572000" cy="1188720"/>
          </a:xfrm>
          <a:prstGeom prst="rect">
            <a:avLst/>
          </a:prstGeom>
          <a:noFill/>
          <a:ln/>
        </p:spPr>
        <p:txBody>
          <a:bodyPr wrap="square" lIns="0" tIns="0" rIns="0" bIns="0" rtlCol="0" anchor="ctr"/>
          <a:lstStyle/>
          <a:p>
            <a:pPr indent="0" marL="0">
              <a:buNone/>
            </a:pPr>
            <a:r>
              <a:rPr lang="en-US" sz="1300" dirty="0">
                <a:solidFill>
                  <a:srgbClr val="606E78"/>
                </a:solidFill>
              </a:rPr>
              <a:t>You have no idea what's happening in the field until the end of the day. Client complaints arrive before your own reports do.</a:t>
            </a:r>
            <a:endParaRPr lang="en-US" sz="13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05045"/>
        </a:solidFill>
      </p:bgPr>
    </p:bg>
    <p:spTree>
      <p:nvGrpSpPr>
        <p:cNvPr id="1" name=""/>
        <p:cNvGrpSpPr/>
        <p:nvPr/>
      </p:nvGrpSpPr>
      <p:grpSpPr>
        <a:xfrm>
          <a:off x="0" y="0"/>
          <a:ext cx="0" cy="0"/>
          <a:chOff x="0" y="0"/>
          <a:chExt cx="0" cy="0"/>
        </a:xfrm>
      </p:grpSpPr>
      <p:sp>
        <p:nvSpPr>
          <p:cNvPr id="2" name="Text 0"/>
          <p:cNvSpPr/>
          <p:nvPr/>
        </p:nvSpPr>
        <p:spPr>
          <a:xfrm>
            <a:off x="731520" y="457200"/>
            <a:ext cx="9144000" cy="731520"/>
          </a:xfrm>
          <a:prstGeom prst="rect">
            <a:avLst/>
          </a:prstGeom>
          <a:noFill/>
          <a:ln/>
        </p:spPr>
        <p:txBody>
          <a:bodyPr wrap="square" lIns="0" tIns="0" rIns="0" bIns="0" rtlCol="0" anchor="ctr"/>
          <a:lstStyle/>
          <a:p>
            <a:pPr indent="0" marL="0">
              <a:buNone/>
            </a:pPr>
            <a:r>
              <a:rPr lang="en-US" sz="3600" b="1" dirty="0">
                <a:solidFill>
                  <a:srgbClr val="FFFFFF"/>
                </a:solidFill>
                <a:latin typeface="Arial Black" pitchFamily="34" charset="0"/>
                <a:ea typeface="Arial Black" pitchFamily="34" charset="-122"/>
                <a:cs typeface="Arial Black" pitchFamily="34" charset="-120"/>
              </a:rPr>
              <a:t>One App. Complete Control.</a:t>
            </a:r>
            <a:endParaRPr lang="en-US" sz="3600" dirty="0"/>
          </a:p>
        </p:txBody>
      </p:sp>
      <p:sp>
        <p:nvSpPr>
          <p:cNvPr id="3" name="Text 1"/>
          <p:cNvSpPr/>
          <p:nvPr/>
        </p:nvSpPr>
        <p:spPr>
          <a:xfrm>
            <a:off x="731520" y="1097280"/>
            <a:ext cx="9144000" cy="457200"/>
          </a:xfrm>
          <a:prstGeom prst="rect">
            <a:avLst/>
          </a:prstGeom>
          <a:noFill/>
          <a:ln/>
        </p:spPr>
        <p:txBody>
          <a:bodyPr wrap="square" lIns="0" tIns="0" rIns="0" bIns="0" rtlCol="0" anchor="ctr"/>
          <a:lstStyle/>
          <a:p>
            <a:pPr indent="0" marL="0">
              <a:buNone/>
            </a:pPr>
            <a:r>
              <a:rPr lang="en-US" sz="1600" dirty="0">
                <a:solidFill>
                  <a:srgbClr val="A0D0C0"/>
                </a:solidFill>
              </a:rPr>
              <a:t>FieldStaff Workforce replaces paper, spreadsheets, and guesswork with a single mobile-first platform.</a:t>
            </a:r>
            <a:endParaRPr lang="en-US" sz="1600" dirty="0"/>
          </a:p>
        </p:txBody>
      </p:sp>
      <p:sp>
        <p:nvSpPr>
          <p:cNvPr id="4" name="Shape 2"/>
          <p:cNvSpPr/>
          <p:nvPr/>
        </p:nvSpPr>
        <p:spPr>
          <a:xfrm>
            <a:off x="548640" y="2011680"/>
            <a:ext cx="3474720" cy="1920240"/>
          </a:xfrm>
          <a:prstGeom prst="rect">
            <a:avLst/>
          </a:prstGeom>
          <a:solidFill>
            <a:srgbClr val="004038"/>
          </a:solidFill>
          <a:ln/>
        </p:spPr>
      </p:sp>
      <p:sp>
        <p:nvSpPr>
          <p:cNvPr id="5" name="Shape 3"/>
          <p:cNvSpPr/>
          <p:nvPr/>
        </p:nvSpPr>
        <p:spPr>
          <a:xfrm>
            <a:off x="548640" y="2011680"/>
            <a:ext cx="3474720" cy="54864"/>
          </a:xfrm>
          <a:prstGeom prst="rect">
            <a:avLst/>
          </a:prstGeom>
          <a:solidFill>
            <a:srgbClr val="FF8F00"/>
          </a:solidFill>
          <a:ln/>
        </p:spPr>
      </p:sp>
      <p:sp>
        <p:nvSpPr>
          <p:cNvPr id="6" name="Text 4"/>
          <p:cNvSpPr/>
          <p:nvPr/>
        </p:nvSpPr>
        <p:spPr>
          <a:xfrm>
            <a:off x="777240" y="2194560"/>
            <a:ext cx="3017520" cy="365760"/>
          </a:xfrm>
          <a:prstGeom prst="rect">
            <a:avLst/>
          </a:prstGeom>
          <a:noFill/>
          <a:ln/>
        </p:spPr>
        <p:txBody>
          <a:bodyPr wrap="square" lIns="0" tIns="0" rIns="0" bIns="0" rtlCol="0" anchor="ctr"/>
          <a:lstStyle/>
          <a:p>
            <a:pPr indent="0" marL="0">
              <a:buNone/>
            </a:pPr>
            <a:r>
              <a:rPr lang="en-US" sz="1500" b="1" dirty="0">
                <a:solidFill>
                  <a:srgbClr val="FF8F00"/>
                </a:solidFill>
              </a:rPr>
              <a:t>Smart Scheduling</a:t>
            </a:r>
            <a:endParaRPr lang="en-US" sz="1500" dirty="0"/>
          </a:p>
        </p:txBody>
      </p:sp>
      <p:sp>
        <p:nvSpPr>
          <p:cNvPr id="7" name="Text 5"/>
          <p:cNvSpPr/>
          <p:nvPr/>
        </p:nvSpPr>
        <p:spPr>
          <a:xfrm>
            <a:off x="777240" y="2606040"/>
            <a:ext cx="3017520" cy="1188720"/>
          </a:xfrm>
          <a:prstGeom prst="rect">
            <a:avLst/>
          </a:prstGeom>
          <a:noFill/>
          <a:ln/>
        </p:spPr>
        <p:txBody>
          <a:bodyPr wrap="square" lIns="0" tIns="0" rIns="0" bIns="0" rtlCol="0" anchor="ctr"/>
          <a:lstStyle/>
          <a:p>
            <a:pPr indent="0" marL="0">
              <a:buNone/>
            </a:pPr>
            <a:r>
              <a:rPr lang="en-US" sz="1100" dirty="0">
                <a:solidFill>
                  <a:srgbClr val="B0D0C5"/>
                </a:solidFill>
              </a:rPr>
              <a:t>Drag-and-drop calendar with worker and client views. One change instantly updates everyone. Download and share PDF schedules.</a:t>
            </a:r>
            <a:endParaRPr lang="en-US" sz="1100" dirty="0"/>
          </a:p>
        </p:txBody>
      </p:sp>
      <p:sp>
        <p:nvSpPr>
          <p:cNvPr id="8" name="Shape 6"/>
          <p:cNvSpPr/>
          <p:nvPr/>
        </p:nvSpPr>
        <p:spPr>
          <a:xfrm>
            <a:off x="4297680" y="2011680"/>
            <a:ext cx="3474720" cy="1920240"/>
          </a:xfrm>
          <a:prstGeom prst="rect">
            <a:avLst/>
          </a:prstGeom>
          <a:solidFill>
            <a:srgbClr val="004038"/>
          </a:solidFill>
          <a:ln/>
        </p:spPr>
      </p:sp>
      <p:sp>
        <p:nvSpPr>
          <p:cNvPr id="9" name="Shape 7"/>
          <p:cNvSpPr/>
          <p:nvPr/>
        </p:nvSpPr>
        <p:spPr>
          <a:xfrm>
            <a:off x="4297680" y="2011680"/>
            <a:ext cx="3474720" cy="54864"/>
          </a:xfrm>
          <a:prstGeom prst="rect">
            <a:avLst/>
          </a:prstGeom>
          <a:solidFill>
            <a:srgbClr val="FF8F00"/>
          </a:solidFill>
          <a:ln/>
        </p:spPr>
      </p:sp>
      <p:sp>
        <p:nvSpPr>
          <p:cNvPr id="10" name="Text 8"/>
          <p:cNvSpPr/>
          <p:nvPr/>
        </p:nvSpPr>
        <p:spPr>
          <a:xfrm>
            <a:off x="4526280" y="2194560"/>
            <a:ext cx="3017520" cy="365760"/>
          </a:xfrm>
          <a:prstGeom prst="rect">
            <a:avLst/>
          </a:prstGeom>
          <a:noFill/>
          <a:ln/>
        </p:spPr>
        <p:txBody>
          <a:bodyPr wrap="square" lIns="0" tIns="0" rIns="0" bIns="0" rtlCol="0" anchor="ctr"/>
          <a:lstStyle/>
          <a:p>
            <a:pPr indent="0" marL="0">
              <a:buNone/>
            </a:pPr>
            <a:r>
              <a:rPr lang="en-US" sz="1500" b="1" dirty="0">
                <a:solidFill>
                  <a:srgbClr val="FF8F00"/>
                </a:solidFill>
              </a:rPr>
              <a:t>GPS Clock-In / Clock-Out</a:t>
            </a:r>
            <a:endParaRPr lang="en-US" sz="1500" dirty="0"/>
          </a:p>
        </p:txBody>
      </p:sp>
      <p:sp>
        <p:nvSpPr>
          <p:cNvPr id="11" name="Text 9"/>
          <p:cNvSpPr/>
          <p:nvPr/>
        </p:nvSpPr>
        <p:spPr>
          <a:xfrm>
            <a:off x="4526280" y="2606040"/>
            <a:ext cx="3017520" cy="1188720"/>
          </a:xfrm>
          <a:prstGeom prst="rect">
            <a:avLst/>
          </a:prstGeom>
          <a:noFill/>
          <a:ln/>
        </p:spPr>
        <p:txBody>
          <a:bodyPr wrap="square" lIns="0" tIns="0" rIns="0" bIns="0" rtlCol="0" anchor="ctr"/>
          <a:lstStyle/>
          <a:p>
            <a:pPr indent="0" marL="0">
              <a:buNone/>
            </a:pPr>
            <a:r>
              <a:rPr lang="en-US" sz="1100" dirty="0">
                <a:solidFill>
                  <a:srgbClr val="B0D0C5"/>
                </a:solidFill>
              </a:rPr>
              <a:t>Workers clock in from their phone with GPS verification. You see who's on-site, who's late, and who's done — in real time.</a:t>
            </a:r>
            <a:endParaRPr lang="en-US" sz="1100" dirty="0"/>
          </a:p>
        </p:txBody>
      </p:sp>
      <p:sp>
        <p:nvSpPr>
          <p:cNvPr id="12" name="Shape 10"/>
          <p:cNvSpPr/>
          <p:nvPr/>
        </p:nvSpPr>
        <p:spPr>
          <a:xfrm>
            <a:off x="8046720" y="2011680"/>
            <a:ext cx="3474720" cy="1920240"/>
          </a:xfrm>
          <a:prstGeom prst="rect">
            <a:avLst/>
          </a:prstGeom>
          <a:solidFill>
            <a:srgbClr val="004038"/>
          </a:solidFill>
          <a:ln/>
        </p:spPr>
      </p:sp>
      <p:sp>
        <p:nvSpPr>
          <p:cNvPr id="13" name="Shape 11"/>
          <p:cNvSpPr/>
          <p:nvPr/>
        </p:nvSpPr>
        <p:spPr>
          <a:xfrm>
            <a:off x="8046720" y="2011680"/>
            <a:ext cx="3474720" cy="54864"/>
          </a:xfrm>
          <a:prstGeom prst="rect">
            <a:avLst/>
          </a:prstGeom>
          <a:solidFill>
            <a:srgbClr val="FF8F00"/>
          </a:solidFill>
          <a:ln/>
        </p:spPr>
      </p:sp>
      <p:sp>
        <p:nvSpPr>
          <p:cNvPr id="14" name="Text 12"/>
          <p:cNvSpPr/>
          <p:nvPr/>
        </p:nvSpPr>
        <p:spPr>
          <a:xfrm>
            <a:off x="8275320" y="2194560"/>
            <a:ext cx="3017520" cy="365760"/>
          </a:xfrm>
          <a:prstGeom prst="rect">
            <a:avLst/>
          </a:prstGeom>
          <a:noFill/>
          <a:ln/>
        </p:spPr>
        <p:txBody>
          <a:bodyPr wrap="square" lIns="0" tIns="0" rIns="0" bIns="0" rtlCol="0" anchor="ctr"/>
          <a:lstStyle/>
          <a:p>
            <a:pPr indent="0" marL="0">
              <a:buNone/>
            </a:pPr>
            <a:r>
              <a:rPr lang="en-US" sz="1500" b="1" dirty="0">
                <a:solidFill>
                  <a:srgbClr val="FF8F00"/>
                </a:solidFill>
              </a:rPr>
              <a:t>Digital Daily Logs</a:t>
            </a:r>
            <a:endParaRPr lang="en-US" sz="1500" dirty="0"/>
          </a:p>
        </p:txBody>
      </p:sp>
      <p:sp>
        <p:nvSpPr>
          <p:cNvPr id="15" name="Text 13"/>
          <p:cNvSpPr/>
          <p:nvPr/>
        </p:nvSpPr>
        <p:spPr>
          <a:xfrm>
            <a:off x="8275320" y="2606040"/>
            <a:ext cx="3017520" cy="1188720"/>
          </a:xfrm>
          <a:prstGeom prst="rect">
            <a:avLst/>
          </a:prstGeom>
          <a:noFill/>
          <a:ln/>
        </p:spPr>
        <p:txBody>
          <a:bodyPr wrap="square" lIns="0" tIns="0" rIns="0" bIns="0" rtlCol="0" anchor="ctr"/>
          <a:lstStyle/>
          <a:p>
            <a:pPr indent="0" marL="0">
              <a:buNone/>
            </a:pPr>
            <a:r>
              <a:rPr lang="en-US" sz="1100" dirty="0">
                <a:solidFill>
                  <a:srgbClr val="B0D0C5"/>
                </a:solidFill>
              </a:rPr>
              <a:t>Structured shift reports with timestamps, client notes, and supervisor signatures. Auto-emailed as PDF to you and the client.</a:t>
            </a:r>
            <a:endParaRPr lang="en-US" sz="1100" dirty="0"/>
          </a:p>
        </p:txBody>
      </p:sp>
      <p:sp>
        <p:nvSpPr>
          <p:cNvPr id="16" name="Shape 14"/>
          <p:cNvSpPr/>
          <p:nvPr/>
        </p:nvSpPr>
        <p:spPr>
          <a:xfrm>
            <a:off x="548640" y="4297680"/>
            <a:ext cx="3474720" cy="1920240"/>
          </a:xfrm>
          <a:prstGeom prst="rect">
            <a:avLst/>
          </a:prstGeom>
          <a:solidFill>
            <a:srgbClr val="004038"/>
          </a:solidFill>
          <a:ln/>
        </p:spPr>
      </p:sp>
      <p:sp>
        <p:nvSpPr>
          <p:cNvPr id="17" name="Shape 15"/>
          <p:cNvSpPr/>
          <p:nvPr/>
        </p:nvSpPr>
        <p:spPr>
          <a:xfrm>
            <a:off x="548640" y="4297680"/>
            <a:ext cx="3474720" cy="54864"/>
          </a:xfrm>
          <a:prstGeom prst="rect">
            <a:avLst/>
          </a:prstGeom>
          <a:solidFill>
            <a:srgbClr val="FF8F00"/>
          </a:solidFill>
          <a:ln/>
        </p:spPr>
      </p:sp>
      <p:sp>
        <p:nvSpPr>
          <p:cNvPr id="18" name="Text 16"/>
          <p:cNvSpPr/>
          <p:nvPr/>
        </p:nvSpPr>
        <p:spPr>
          <a:xfrm>
            <a:off x="777240" y="4480560"/>
            <a:ext cx="3017520" cy="365760"/>
          </a:xfrm>
          <a:prstGeom prst="rect">
            <a:avLst/>
          </a:prstGeom>
          <a:noFill/>
          <a:ln/>
        </p:spPr>
        <p:txBody>
          <a:bodyPr wrap="square" lIns="0" tIns="0" rIns="0" bIns="0" rtlCol="0" anchor="ctr"/>
          <a:lstStyle/>
          <a:p>
            <a:pPr indent="0" marL="0">
              <a:buNone/>
            </a:pPr>
            <a:r>
              <a:rPr lang="en-US" sz="1500" b="1" dirty="0">
                <a:solidFill>
                  <a:srgbClr val="FF8F00"/>
                </a:solidFill>
              </a:rPr>
              <a:t>Client &amp; Contract Mgmt</a:t>
            </a:r>
            <a:endParaRPr lang="en-US" sz="1500" dirty="0"/>
          </a:p>
        </p:txBody>
      </p:sp>
      <p:sp>
        <p:nvSpPr>
          <p:cNvPr id="19" name="Text 17"/>
          <p:cNvSpPr/>
          <p:nvPr/>
        </p:nvSpPr>
        <p:spPr>
          <a:xfrm>
            <a:off x="777240" y="4892040"/>
            <a:ext cx="3017520" cy="1188720"/>
          </a:xfrm>
          <a:prstGeom prst="rect">
            <a:avLst/>
          </a:prstGeom>
          <a:noFill/>
          <a:ln/>
        </p:spPr>
        <p:txBody>
          <a:bodyPr wrap="square" lIns="0" tIns="0" rIns="0" bIns="0" rtlCol="0" anchor="ctr"/>
          <a:lstStyle/>
          <a:p>
            <a:pPr indent="0" marL="0">
              <a:buNone/>
            </a:pPr>
            <a:r>
              <a:rPr lang="en-US" sz="1100" dirty="0">
                <a:solidFill>
                  <a:srgbClr val="B0D0C5"/>
                </a:solidFill>
              </a:rPr>
              <a:t>Digital contracts, care plans, and client profiles. E-signatures, auto-generated PDFs, and email confirmations built in.</a:t>
            </a:r>
            <a:endParaRPr lang="en-US" sz="1100" dirty="0"/>
          </a:p>
        </p:txBody>
      </p:sp>
      <p:sp>
        <p:nvSpPr>
          <p:cNvPr id="20" name="Shape 18"/>
          <p:cNvSpPr/>
          <p:nvPr/>
        </p:nvSpPr>
        <p:spPr>
          <a:xfrm>
            <a:off x="4297680" y="4297680"/>
            <a:ext cx="3474720" cy="1920240"/>
          </a:xfrm>
          <a:prstGeom prst="rect">
            <a:avLst/>
          </a:prstGeom>
          <a:solidFill>
            <a:srgbClr val="004038"/>
          </a:solidFill>
          <a:ln/>
        </p:spPr>
      </p:sp>
      <p:sp>
        <p:nvSpPr>
          <p:cNvPr id="21" name="Shape 19"/>
          <p:cNvSpPr/>
          <p:nvPr/>
        </p:nvSpPr>
        <p:spPr>
          <a:xfrm>
            <a:off x="4297680" y="4297680"/>
            <a:ext cx="3474720" cy="54864"/>
          </a:xfrm>
          <a:prstGeom prst="rect">
            <a:avLst/>
          </a:prstGeom>
          <a:solidFill>
            <a:srgbClr val="FF8F00"/>
          </a:solidFill>
          <a:ln/>
        </p:spPr>
      </p:sp>
      <p:sp>
        <p:nvSpPr>
          <p:cNvPr id="22" name="Text 20"/>
          <p:cNvSpPr/>
          <p:nvPr/>
        </p:nvSpPr>
        <p:spPr>
          <a:xfrm>
            <a:off x="4526280" y="4480560"/>
            <a:ext cx="3017520" cy="365760"/>
          </a:xfrm>
          <a:prstGeom prst="rect">
            <a:avLst/>
          </a:prstGeom>
          <a:noFill/>
          <a:ln/>
        </p:spPr>
        <p:txBody>
          <a:bodyPr wrap="square" lIns="0" tIns="0" rIns="0" bIns="0" rtlCol="0" anchor="ctr"/>
          <a:lstStyle/>
          <a:p>
            <a:pPr indent="0" marL="0">
              <a:buNone/>
            </a:pPr>
            <a:r>
              <a:rPr lang="en-US" sz="1500" b="1" dirty="0">
                <a:solidFill>
                  <a:srgbClr val="FF8F00"/>
                </a:solidFill>
              </a:rPr>
              <a:t>Worker Portal</a:t>
            </a:r>
            <a:endParaRPr lang="en-US" sz="1500" dirty="0"/>
          </a:p>
        </p:txBody>
      </p:sp>
      <p:sp>
        <p:nvSpPr>
          <p:cNvPr id="23" name="Text 21"/>
          <p:cNvSpPr/>
          <p:nvPr/>
        </p:nvSpPr>
        <p:spPr>
          <a:xfrm>
            <a:off x="4526280" y="4892040"/>
            <a:ext cx="3017520" cy="1188720"/>
          </a:xfrm>
          <a:prstGeom prst="rect">
            <a:avLst/>
          </a:prstGeom>
          <a:noFill/>
          <a:ln/>
        </p:spPr>
        <p:txBody>
          <a:bodyPr wrap="square" lIns="0" tIns="0" rIns="0" bIns="0" rtlCol="0" anchor="ctr"/>
          <a:lstStyle/>
          <a:p>
            <a:pPr indent="0" marL="0">
              <a:buNone/>
            </a:pPr>
            <a:r>
              <a:rPr lang="en-US" sz="1100" dirty="0">
                <a:solidFill>
                  <a:srgbClr val="B0D0C5"/>
                </a:solidFill>
              </a:rPr>
              <a:t>Each worker gets their own login to view schedules, submit availability, request leave, and access documents from their phone.</a:t>
            </a:r>
            <a:endParaRPr lang="en-US" sz="1100" dirty="0"/>
          </a:p>
        </p:txBody>
      </p:sp>
      <p:sp>
        <p:nvSpPr>
          <p:cNvPr id="24" name="Shape 22"/>
          <p:cNvSpPr/>
          <p:nvPr/>
        </p:nvSpPr>
        <p:spPr>
          <a:xfrm>
            <a:off x="8046720" y="4297680"/>
            <a:ext cx="3474720" cy="1920240"/>
          </a:xfrm>
          <a:prstGeom prst="rect">
            <a:avLst/>
          </a:prstGeom>
          <a:solidFill>
            <a:srgbClr val="004038"/>
          </a:solidFill>
          <a:ln/>
        </p:spPr>
      </p:sp>
      <p:sp>
        <p:nvSpPr>
          <p:cNvPr id="25" name="Shape 23"/>
          <p:cNvSpPr/>
          <p:nvPr/>
        </p:nvSpPr>
        <p:spPr>
          <a:xfrm>
            <a:off x="8046720" y="4297680"/>
            <a:ext cx="3474720" cy="54864"/>
          </a:xfrm>
          <a:prstGeom prst="rect">
            <a:avLst/>
          </a:prstGeom>
          <a:solidFill>
            <a:srgbClr val="FF8F00"/>
          </a:solidFill>
          <a:ln/>
        </p:spPr>
      </p:sp>
      <p:sp>
        <p:nvSpPr>
          <p:cNvPr id="26" name="Text 24"/>
          <p:cNvSpPr/>
          <p:nvPr/>
        </p:nvSpPr>
        <p:spPr>
          <a:xfrm>
            <a:off x="8275320" y="4480560"/>
            <a:ext cx="3017520" cy="365760"/>
          </a:xfrm>
          <a:prstGeom prst="rect">
            <a:avLst/>
          </a:prstGeom>
          <a:noFill/>
          <a:ln/>
        </p:spPr>
        <p:txBody>
          <a:bodyPr wrap="square" lIns="0" tIns="0" rIns="0" bIns="0" rtlCol="0" anchor="ctr"/>
          <a:lstStyle/>
          <a:p>
            <a:pPr indent="0" marL="0">
              <a:buNone/>
            </a:pPr>
            <a:r>
              <a:rPr lang="en-US" sz="1500" b="1" dirty="0">
                <a:solidFill>
                  <a:srgbClr val="FF8F00"/>
                </a:solidFill>
              </a:rPr>
              <a:t>Admin Dashboard</a:t>
            </a:r>
            <a:endParaRPr lang="en-US" sz="1500" dirty="0"/>
          </a:p>
        </p:txBody>
      </p:sp>
      <p:sp>
        <p:nvSpPr>
          <p:cNvPr id="27" name="Text 25"/>
          <p:cNvSpPr/>
          <p:nvPr/>
        </p:nvSpPr>
        <p:spPr>
          <a:xfrm>
            <a:off x="8275320" y="4892040"/>
            <a:ext cx="3017520" cy="1188720"/>
          </a:xfrm>
          <a:prstGeom prst="rect">
            <a:avLst/>
          </a:prstGeom>
          <a:noFill/>
          <a:ln/>
        </p:spPr>
        <p:txBody>
          <a:bodyPr wrap="square" lIns="0" tIns="0" rIns="0" bIns="0" rtlCol="0" anchor="ctr"/>
          <a:lstStyle/>
          <a:p>
            <a:pPr indent="0" marL="0">
              <a:buNone/>
            </a:pPr>
            <a:r>
              <a:rPr lang="en-US" sz="1100" dirty="0">
                <a:solidFill>
                  <a:srgbClr val="B0D0C5"/>
                </a:solidFill>
              </a:rPr>
              <a:t>Birds-eye view of your entire operation. Manage workers, clients, shifts, and documents from one screen.</a:t>
            </a:r>
            <a:endParaRPr lang="en-US" sz="11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5F7F6"/>
        </a:solidFill>
      </p:bgPr>
    </p:bg>
    <p:spTree>
      <p:nvGrpSpPr>
        <p:cNvPr id="1" name=""/>
        <p:cNvGrpSpPr/>
        <p:nvPr/>
      </p:nvGrpSpPr>
      <p:grpSpPr>
        <a:xfrm>
          <a:off x="0" y="0"/>
          <a:ext cx="0" cy="0"/>
          <a:chOff x="0" y="0"/>
          <a:chExt cx="0" cy="0"/>
        </a:xfrm>
      </p:grpSpPr>
      <p:sp>
        <p:nvSpPr>
          <p:cNvPr id="2" name="Shape 0"/>
          <p:cNvSpPr/>
          <p:nvPr/>
        </p:nvSpPr>
        <p:spPr>
          <a:xfrm>
            <a:off x="0" y="0"/>
            <a:ext cx="12161520" cy="1097280"/>
          </a:xfrm>
          <a:prstGeom prst="rect">
            <a:avLst/>
          </a:prstGeom>
          <a:solidFill>
            <a:srgbClr val="005045"/>
          </a:solidFill>
          <a:ln/>
        </p:spPr>
      </p:sp>
      <p:sp>
        <p:nvSpPr>
          <p:cNvPr id="3" name="Text 1"/>
          <p:cNvSpPr/>
          <p:nvPr/>
        </p:nvSpPr>
        <p:spPr>
          <a:xfrm>
            <a:off x="731520" y="228600"/>
            <a:ext cx="9144000" cy="640080"/>
          </a:xfrm>
          <a:prstGeom prst="rect">
            <a:avLst/>
          </a:prstGeom>
          <a:noFill/>
          <a:ln/>
        </p:spPr>
        <p:txBody>
          <a:bodyPr wrap="square" lIns="0" tIns="0" rIns="0" bIns="0" rtlCol="0" anchor="ctr"/>
          <a:lstStyle/>
          <a:p>
            <a:pPr indent="0" marL="0">
              <a:buNone/>
            </a:pPr>
            <a:r>
              <a:rPr lang="en-US" sz="3200" b="1" dirty="0">
                <a:solidFill>
                  <a:srgbClr val="FFFFFF"/>
                </a:solidFill>
                <a:latin typeface="Arial Black" pitchFamily="34" charset="0"/>
                <a:ea typeface="Arial Black" pitchFamily="34" charset="-122"/>
                <a:cs typeface="Arial Black" pitchFamily="34" charset="-120"/>
              </a:rPr>
              <a:t>Real Savings. Real Impact.</a:t>
            </a:r>
            <a:endParaRPr lang="en-US" sz="3200" dirty="0"/>
          </a:p>
        </p:txBody>
      </p:sp>
      <p:sp>
        <p:nvSpPr>
          <p:cNvPr id="4" name="Shape 2"/>
          <p:cNvSpPr/>
          <p:nvPr/>
        </p:nvSpPr>
        <p:spPr>
          <a:xfrm>
            <a:off x="548640" y="1645920"/>
            <a:ext cx="2560320" cy="1645920"/>
          </a:xfrm>
          <a:prstGeom prst="rect">
            <a:avLst/>
          </a:prstGeom>
          <a:solidFill>
            <a:srgbClr val="FFFFFF"/>
          </a:solidFill>
          <a:ln/>
          <a:effectLst>
            <a:outerShdw sx="100000" sy="100000" kx="0" ky="0" algn="bl" rotWithShape="0" blurRad="50800" dist="25400" dir="8100000">
              <a:srgbClr val="000000">
                <a:alpha val="15000"/>
              </a:srgbClr>
            </a:outerShdw>
          </a:effectLst>
        </p:spPr>
      </p:sp>
      <p:sp>
        <p:nvSpPr>
          <p:cNvPr id="5" name="Shape 3"/>
          <p:cNvSpPr/>
          <p:nvPr/>
        </p:nvSpPr>
        <p:spPr>
          <a:xfrm>
            <a:off x="548640" y="1645920"/>
            <a:ext cx="2560320" cy="54864"/>
          </a:xfrm>
          <a:prstGeom prst="rect">
            <a:avLst/>
          </a:prstGeom>
          <a:solidFill>
            <a:srgbClr val="00695C"/>
          </a:solidFill>
          <a:ln/>
        </p:spPr>
      </p:sp>
      <p:sp>
        <p:nvSpPr>
          <p:cNvPr id="6" name="Text 4"/>
          <p:cNvSpPr/>
          <p:nvPr/>
        </p:nvSpPr>
        <p:spPr>
          <a:xfrm>
            <a:off x="548640" y="1920240"/>
            <a:ext cx="2560320" cy="731520"/>
          </a:xfrm>
          <a:prstGeom prst="rect">
            <a:avLst/>
          </a:prstGeom>
          <a:noFill/>
          <a:ln/>
        </p:spPr>
        <p:txBody>
          <a:bodyPr wrap="square" lIns="0" tIns="0" rIns="0" bIns="0" rtlCol="0" anchor="ctr"/>
          <a:lstStyle/>
          <a:p>
            <a:pPr algn="ctr" indent="0" marL="0">
              <a:buNone/>
            </a:pPr>
            <a:r>
              <a:rPr lang="en-US" sz="4000" b="1" dirty="0">
                <a:solidFill>
                  <a:srgbClr val="00695C"/>
                </a:solidFill>
                <a:latin typeface="Arial Black" pitchFamily="34" charset="0"/>
                <a:ea typeface="Arial Black" pitchFamily="34" charset="-122"/>
                <a:cs typeface="Arial Black" pitchFamily="34" charset="-120"/>
              </a:rPr>
              <a:t>10+</a:t>
            </a:r>
            <a:endParaRPr lang="en-US" sz="4000" dirty="0"/>
          </a:p>
        </p:txBody>
      </p:sp>
      <p:sp>
        <p:nvSpPr>
          <p:cNvPr id="7" name="Text 5"/>
          <p:cNvSpPr/>
          <p:nvPr/>
        </p:nvSpPr>
        <p:spPr>
          <a:xfrm>
            <a:off x="685800" y="2651760"/>
            <a:ext cx="2286000" cy="548640"/>
          </a:xfrm>
          <a:prstGeom prst="rect">
            <a:avLst/>
          </a:prstGeom>
          <a:noFill/>
          <a:ln/>
        </p:spPr>
        <p:txBody>
          <a:bodyPr wrap="square" lIns="0" tIns="0" rIns="0" bIns="0" rtlCol="0" anchor="ctr"/>
          <a:lstStyle/>
          <a:p>
            <a:pPr algn="ctr" indent="0" marL="0">
              <a:buNone/>
            </a:pPr>
            <a:r>
              <a:rPr lang="en-US" sz="1100" dirty="0">
                <a:solidFill>
                  <a:srgbClr val="606E78"/>
                </a:solidFill>
              </a:rPr>
              <a:t>Hours Saved</a:t>
            </a:r>
            <a:endParaRPr lang="en-US" sz="1100" dirty="0"/>
          </a:p>
          <a:p>
            <a:pPr algn="ctr" indent="0" marL="0">
              <a:buNone/>
            </a:pPr>
            <a:r>
              <a:rPr lang="en-US" sz="1100" dirty="0">
                <a:solidFill>
                  <a:srgbClr val="606E78"/>
                </a:solidFill>
              </a:rPr>
              <a:t>Per Week</a:t>
            </a:r>
            <a:endParaRPr lang="en-US" sz="1100" dirty="0"/>
          </a:p>
        </p:txBody>
      </p:sp>
      <p:sp>
        <p:nvSpPr>
          <p:cNvPr id="8" name="Shape 6"/>
          <p:cNvSpPr/>
          <p:nvPr/>
        </p:nvSpPr>
        <p:spPr>
          <a:xfrm>
            <a:off x="3429000" y="1645920"/>
            <a:ext cx="2560320" cy="1645920"/>
          </a:xfrm>
          <a:prstGeom prst="rect">
            <a:avLst/>
          </a:prstGeom>
          <a:solidFill>
            <a:srgbClr val="FFFFFF"/>
          </a:solidFill>
          <a:ln/>
          <a:effectLst>
            <a:outerShdw sx="100000" sy="100000" kx="0" ky="0" algn="bl" rotWithShape="0" blurRad="50800" dist="25400" dir="8100000">
              <a:srgbClr val="000000">
                <a:alpha val="15000"/>
              </a:srgbClr>
            </a:outerShdw>
          </a:effectLst>
        </p:spPr>
      </p:sp>
      <p:sp>
        <p:nvSpPr>
          <p:cNvPr id="9" name="Shape 7"/>
          <p:cNvSpPr/>
          <p:nvPr/>
        </p:nvSpPr>
        <p:spPr>
          <a:xfrm>
            <a:off x="3429000" y="1645920"/>
            <a:ext cx="2560320" cy="54864"/>
          </a:xfrm>
          <a:prstGeom prst="rect">
            <a:avLst/>
          </a:prstGeom>
          <a:solidFill>
            <a:srgbClr val="FF8F00"/>
          </a:solidFill>
          <a:ln/>
        </p:spPr>
      </p:sp>
      <p:sp>
        <p:nvSpPr>
          <p:cNvPr id="10" name="Text 8"/>
          <p:cNvSpPr/>
          <p:nvPr/>
        </p:nvSpPr>
        <p:spPr>
          <a:xfrm>
            <a:off x="3429000" y="1920240"/>
            <a:ext cx="2560320" cy="731520"/>
          </a:xfrm>
          <a:prstGeom prst="rect">
            <a:avLst/>
          </a:prstGeom>
          <a:noFill/>
          <a:ln/>
        </p:spPr>
        <p:txBody>
          <a:bodyPr wrap="square" lIns="0" tIns="0" rIns="0" bIns="0" rtlCol="0" anchor="ctr"/>
          <a:lstStyle/>
          <a:p>
            <a:pPr algn="ctr" indent="0" marL="0">
              <a:buNone/>
            </a:pPr>
            <a:r>
              <a:rPr lang="en-US" sz="4000" b="1" dirty="0">
                <a:solidFill>
                  <a:srgbClr val="FF8F00"/>
                </a:solidFill>
                <a:latin typeface="Arial Black" pitchFamily="34" charset="0"/>
                <a:ea typeface="Arial Black" pitchFamily="34" charset="-122"/>
                <a:cs typeface="Arial Black" pitchFamily="34" charset="-120"/>
              </a:rPr>
              <a:t>100%</a:t>
            </a:r>
            <a:endParaRPr lang="en-US" sz="4000" dirty="0"/>
          </a:p>
        </p:txBody>
      </p:sp>
      <p:sp>
        <p:nvSpPr>
          <p:cNvPr id="11" name="Text 9"/>
          <p:cNvSpPr/>
          <p:nvPr/>
        </p:nvSpPr>
        <p:spPr>
          <a:xfrm>
            <a:off x="3566160" y="2651760"/>
            <a:ext cx="2286000" cy="548640"/>
          </a:xfrm>
          <a:prstGeom prst="rect">
            <a:avLst/>
          </a:prstGeom>
          <a:noFill/>
          <a:ln/>
        </p:spPr>
        <p:txBody>
          <a:bodyPr wrap="square" lIns="0" tIns="0" rIns="0" bIns="0" rtlCol="0" anchor="ctr"/>
          <a:lstStyle/>
          <a:p>
            <a:pPr algn="ctr" indent="0" marL="0">
              <a:buNone/>
            </a:pPr>
            <a:r>
              <a:rPr lang="en-US" sz="1100" dirty="0">
                <a:solidFill>
                  <a:srgbClr val="606E78"/>
                </a:solidFill>
              </a:rPr>
              <a:t>Digital</a:t>
            </a:r>
            <a:endParaRPr lang="en-US" sz="1100" dirty="0"/>
          </a:p>
          <a:p>
            <a:pPr algn="ctr" indent="0" marL="0">
              <a:buNone/>
            </a:pPr>
            <a:r>
              <a:rPr lang="en-US" sz="1100" dirty="0">
                <a:solidFill>
                  <a:srgbClr val="606E78"/>
                </a:solidFill>
              </a:rPr>
              <a:t>Record Keeping</a:t>
            </a:r>
            <a:endParaRPr lang="en-US" sz="1100" dirty="0"/>
          </a:p>
        </p:txBody>
      </p:sp>
      <p:sp>
        <p:nvSpPr>
          <p:cNvPr id="12" name="Shape 10"/>
          <p:cNvSpPr/>
          <p:nvPr/>
        </p:nvSpPr>
        <p:spPr>
          <a:xfrm>
            <a:off x="6309360" y="1645920"/>
            <a:ext cx="2560320" cy="1645920"/>
          </a:xfrm>
          <a:prstGeom prst="rect">
            <a:avLst/>
          </a:prstGeom>
          <a:solidFill>
            <a:srgbClr val="FFFFFF"/>
          </a:solidFill>
          <a:ln/>
          <a:effectLst>
            <a:outerShdw sx="100000" sy="100000" kx="0" ky="0" algn="bl" rotWithShape="0" blurRad="50800" dist="25400" dir="8100000">
              <a:srgbClr val="000000">
                <a:alpha val="15000"/>
              </a:srgbClr>
            </a:outerShdw>
          </a:effectLst>
        </p:spPr>
      </p:sp>
      <p:sp>
        <p:nvSpPr>
          <p:cNvPr id="13" name="Shape 11"/>
          <p:cNvSpPr/>
          <p:nvPr/>
        </p:nvSpPr>
        <p:spPr>
          <a:xfrm>
            <a:off x="6309360" y="1645920"/>
            <a:ext cx="2560320" cy="54864"/>
          </a:xfrm>
          <a:prstGeom prst="rect">
            <a:avLst/>
          </a:prstGeom>
          <a:solidFill>
            <a:srgbClr val="00897B"/>
          </a:solidFill>
          <a:ln/>
        </p:spPr>
      </p:sp>
      <p:sp>
        <p:nvSpPr>
          <p:cNvPr id="14" name="Text 12"/>
          <p:cNvSpPr/>
          <p:nvPr/>
        </p:nvSpPr>
        <p:spPr>
          <a:xfrm>
            <a:off x="6309360" y="1920240"/>
            <a:ext cx="2560320" cy="731520"/>
          </a:xfrm>
          <a:prstGeom prst="rect">
            <a:avLst/>
          </a:prstGeom>
          <a:noFill/>
          <a:ln/>
        </p:spPr>
        <p:txBody>
          <a:bodyPr wrap="square" lIns="0" tIns="0" rIns="0" bIns="0" rtlCol="0" anchor="ctr"/>
          <a:lstStyle/>
          <a:p>
            <a:pPr algn="ctr" indent="0" marL="0">
              <a:buNone/>
            </a:pPr>
            <a:r>
              <a:rPr lang="en-US" sz="4000" b="1" dirty="0">
                <a:solidFill>
                  <a:srgbClr val="00897B"/>
                </a:solidFill>
                <a:latin typeface="Arial Black" pitchFamily="34" charset="0"/>
                <a:ea typeface="Arial Black" pitchFamily="34" charset="-122"/>
                <a:cs typeface="Arial Black" pitchFamily="34" charset="-120"/>
              </a:rPr>
              <a:t>Zero</a:t>
            </a:r>
            <a:endParaRPr lang="en-US" sz="4000" dirty="0"/>
          </a:p>
        </p:txBody>
      </p:sp>
      <p:sp>
        <p:nvSpPr>
          <p:cNvPr id="15" name="Text 13"/>
          <p:cNvSpPr/>
          <p:nvPr/>
        </p:nvSpPr>
        <p:spPr>
          <a:xfrm>
            <a:off x="6446520" y="2651760"/>
            <a:ext cx="2286000" cy="548640"/>
          </a:xfrm>
          <a:prstGeom prst="rect">
            <a:avLst/>
          </a:prstGeom>
          <a:noFill/>
          <a:ln/>
        </p:spPr>
        <p:txBody>
          <a:bodyPr wrap="square" lIns="0" tIns="0" rIns="0" bIns="0" rtlCol="0" anchor="ctr"/>
          <a:lstStyle/>
          <a:p>
            <a:pPr algn="ctr" indent="0" marL="0">
              <a:buNone/>
            </a:pPr>
            <a:r>
              <a:rPr lang="en-US" sz="1100" dirty="0">
                <a:solidFill>
                  <a:srgbClr val="606E78"/>
                </a:solidFill>
              </a:rPr>
              <a:t>Paper Forms</a:t>
            </a:r>
            <a:endParaRPr lang="en-US" sz="1100" dirty="0"/>
          </a:p>
          <a:p>
            <a:pPr algn="ctr" indent="0" marL="0">
              <a:buNone/>
            </a:pPr>
            <a:r>
              <a:rPr lang="en-US" sz="1100" dirty="0">
                <a:solidFill>
                  <a:srgbClr val="606E78"/>
                </a:solidFill>
              </a:rPr>
              <a:t>Needed</a:t>
            </a:r>
            <a:endParaRPr lang="en-US" sz="1100" dirty="0"/>
          </a:p>
        </p:txBody>
      </p:sp>
      <p:sp>
        <p:nvSpPr>
          <p:cNvPr id="16" name="Shape 14"/>
          <p:cNvSpPr/>
          <p:nvPr/>
        </p:nvSpPr>
        <p:spPr>
          <a:xfrm>
            <a:off x="9189720" y="1645920"/>
            <a:ext cx="2560320" cy="1645920"/>
          </a:xfrm>
          <a:prstGeom prst="rect">
            <a:avLst/>
          </a:prstGeom>
          <a:solidFill>
            <a:srgbClr val="FFFFFF"/>
          </a:solidFill>
          <a:ln/>
          <a:effectLst>
            <a:outerShdw sx="100000" sy="100000" kx="0" ky="0" algn="bl" rotWithShape="0" blurRad="50800" dist="25400" dir="8100000">
              <a:srgbClr val="000000">
                <a:alpha val="15000"/>
              </a:srgbClr>
            </a:outerShdw>
          </a:effectLst>
        </p:spPr>
      </p:sp>
      <p:sp>
        <p:nvSpPr>
          <p:cNvPr id="17" name="Shape 15"/>
          <p:cNvSpPr/>
          <p:nvPr/>
        </p:nvSpPr>
        <p:spPr>
          <a:xfrm>
            <a:off x="9189720" y="1645920"/>
            <a:ext cx="2560320" cy="54864"/>
          </a:xfrm>
          <a:prstGeom prst="rect">
            <a:avLst/>
          </a:prstGeom>
          <a:solidFill>
            <a:srgbClr val="E53935"/>
          </a:solidFill>
          <a:ln/>
        </p:spPr>
      </p:sp>
      <p:sp>
        <p:nvSpPr>
          <p:cNvPr id="18" name="Text 16"/>
          <p:cNvSpPr/>
          <p:nvPr/>
        </p:nvSpPr>
        <p:spPr>
          <a:xfrm>
            <a:off x="9189720" y="1920240"/>
            <a:ext cx="2560320" cy="731520"/>
          </a:xfrm>
          <a:prstGeom prst="rect">
            <a:avLst/>
          </a:prstGeom>
          <a:noFill/>
          <a:ln/>
        </p:spPr>
        <p:txBody>
          <a:bodyPr wrap="square" lIns="0" tIns="0" rIns="0" bIns="0" rtlCol="0" anchor="ctr"/>
          <a:lstStyle/>
          <a:p>
            <a:pPr algn="ctr" indent="0" marL="0">
              <a:buNone/>
            </a:pPr>
            <a:r>
              <a:rPr lang="en-US" sz="4000" b="1" dirty="0">
                <a:solidFill>
                  <a:srgbClr val="E53935"/>
                </a:solidFill>
                <a:latin typeface="Arial Black" pitchFamily="34" charset="0"/>
                <a:ea typeface="Arial Black" pitchFamily="34" charset="-122"/>
                <a:cs typeface="Arial Black" pitchFamily="34" charset="-120"/>
              </a:rPr>
              <a:t>24/7</a:t>
            </a:r>
            <a:endParaRPr lang="en-US" sz="4000" dirty="0"/>
          </a:p>
        </p:txBody>
      </p:sp>
      <p:sp>
        <p:nvSpPr>
          <p:cNvPr id="19" name="Text 17"/>
          <p:cNvSpPr/>
          <p:nvPr/>
        </p:nvSpPr>
        <p:spPr>
          <a:xfrm>
            <a:off x="9326880" y="2651760"/>
            <a:ext cx="2286000" cy="548640"/>
          </a:xfrm>
          <a:prstGeom prst="rect">
            <a:avLst/>
          </a:prstGeom>
          <a:noFill/>
          <a:ln/>
        </p:spPr>
        <p:txBody>
          <a:bodyPr wrap="square" lIns="0" tIns="0" rIns="0" bIns="0" rtlCol="0" anchor="ctr"/>
          <a:lstStyle/>
          <a:p>
            <a:pPr algn="ctr" indent="0" marL="0">
              <a:buNone/>
            </a:pPr>
            <a:r>
              <a:rPr lang="en-US" sz="1100" dirty="0">
                <a:solidFill>
                  <a:srgbClr val="606E78"/>
                </a:solidFill>
              </a:rPr>
              <a:t>Access From</a:t>
            </a:r>
            <a:endParaRPr lang="en-US" sz="1100" dirty="0"/>
          </a:p>
          <a:p>
            <a:pPr algn="ctr" indent="0" marL="0">
              <a:buNone/>
            </a:pPr>
            <a:r>
              <a:rPr lang="en-US" sz="1100" dirty="0">
                <a:solidFill>
                  <a:srgbClr val="606E78"/>
                </a:solidFill>
              </a:rPr>
              <a:t>Any Device</a:t>
            </a:r>
            <a:endParaRPr lang="en-US" sz="1100" dirty="0"/>
          </a:p>
        </p:txBody>
      </p:sp>
      <p:sp>
        <p:nvSpPr>
          <p:cNvPr id="20" name="Text 18"/>
          <p:cNvSpPr/>
          <p:nvPr/>
        </p:nvSpPr>
        <p:spPr>
          <a:xfrm>
            <a:off x="731520" y="3840480"/>
            <a:ext cx="4572000" cy="457200"/>
          </a:xfrm>
          <a:prstGeom prst="rect">
            <a:avLst/>
          </a:prstGeom>
          <a:noFill/>
          <a:ln/>
        </p:spPr>
        <p:txBody>
          <a:bodyPr wrap="square" lIns="0" tIns="0" rIns="0" bIns="0" rtlCol="0" anchor="ctr"/>
          <a:lstStyle/>
          <a:p>
            <a:pPr indent="0" marL="0">
              <a:buNone/>
            </a:pPr>
            <a:r>
              <a:rPr lang="en-US" sz="1800" b="1" dirty="0">
                <a:solidFill>
                  <a:srgbClr val="C62828"/>
                </a:solidFill>
              </a:rPr>
              <a:t>WITHOUT FieldStaff Workforce</a:t>
            </a:r>
            <a:endParaRPr lang="en-US" sz="1800" dirty="0"/>
          </a:p>
        </p:txBody>
      </p:sp>
      <p:sp>
        <p:nvSpPr>
          <p:cNvPr id="21" name="Text 19"/>
          <p:cNvSpPr/>
          <p:nvPr/>
        </p:nvSpPr>
        <p:spPr>
          <a:xfrm>
            <a:off x="914400" y="4389120"/>
            <a:ext cx="4572000" cy="274320"/>
          </a:xfrm>
          <a:prstGeom prst="rect">
            <a:avLst/>
          </a:prstGeom>
          <a:noFill/>
          <a:ln/>
        </p:spPr>
        <p:txBody>
          <a:bodyPr wrap="square" lIns="0" tIns="0" rIns="0" bIns="0" rtlCol="0" anchor="ctr"/>
          <a:lstStyle/>
          <a:p>
            <a:pPr indent="0" marL="0">
              <a:buNone/>
            </a:pPr>
            <a:r>
              <a:rPr lang="en-US" sz="1200" dirty="0">
                <a:solidFill>
                  <a:srgbClr val="606E78"/>
                </a:solidFill>
              </a:rPr>
              <a:t>X  Manual scheduling on whiteboards or Excel</a:t>
            </a:r>
            <a:endParaRPr lang="en-US" sz="1200" dirty="0"/>
          </a:p>
        </p:txBody>
      </p:sp>
      <p:sp>
        <p:nvSpPr>
          <p:cNvPr id="22" name="Text 20"/>
          <p:cNvSpPr/>
          <p:nvPr/>
        </p:nvSpPr>
        <p:spPr>
          <a:xfrm>
            <a:off x="914400" y="4709160"/>
            <a:ext cx="4572000" cy="274320"/>
          </a:xfrm>
          <a:prstGeom prst="rect">
            <a:avLst/>
          </a:prstGeom>
          <a:noFill/>
          <a:ln/>
        </p:spPr>
        <p:txBody>
          <a:bodyPr wrap="square" lIns="0" tIns="0" rIns="0" bIns="0" rtlCol="0" anchor="ctr"/>
          <a:lstStyle/>
          <a:p>
            <a:pPr indent="0" marL="0">
              <a:buNone/>
            </a:pPr>
            <a:r>
              <a:rPr lang="en-US" sz="1200" dirty="0">
                <a:solidFill>
                  <a:srgbClr val="606E78"/>
                </a:solidFill>
              </a:rPr>
              <a:t>X  Paper timesheets — easy to falsify</a:t>
            </a:r>
            <a:endParaRPr lang="en-US" sz="1200" dirty="0"/>
          </a:p>
        </p:txBody>
      </p:sp>
      <p:sp>
        <p:nvSpPr>
          <p:cNvPr id="23" name="Text 21"/>
          <p:cNvSpPr/>
          <p:nvPr/>
        </p:nvSpPr>
        <p:spPr>
          <a:xfrm>
            <a:off x="914400" y="5029200"/>
            <a:ext cx="4572000" cy="274320"/>
          </a:xfrm>
          <a:prstGeom prst="rect">
            <a:avLst/>
          </a:prstGeom>
          <a:noFill/>
          <a:ln/>
        </p:spPr>
        <p:txBody>
          <a:bodyPr wrap="square" lIns="0" tIns="0" rIns="0" bIns="0" rtlCol="0" anchor="ctr"/>
          <a:lstStyle/>
          <a:p>
            <a:pPr indent="0" marL="0">
              <a:buNone/>
            </a:pPr>
            <a:r>
              <a:rPr lang="en-US" sz="1200" dirty="0">
                <a:solidFill>
                  <a:srgbClr val="606E78"/>
                </a:solidFill>
              </a:rPr>
              <a:t>X  Daily reports via text or phone calls</a:t>
            </a:r>
            <a:endParaRPr lang="en-US" sz="1200" dirty="0"/>
          </a:p>
        </p:txBody>
      </p:sp>
      <p:sp>
        <p:nvSpPr>
          <p:cNvPr id="24" name="Text 22"/>
          <p:cNvSpPr/>
          <p:nvPr/>
        </p:nvSpPr>
        <p:spPr>
          <a:xfrm>
            <a:off x="914400" y="5349240"/>
            <a:ext cx="4572000" cy="274320"/>
          </a:xfrm>
          <a:prstGeom prst="rect">
            <a:avLst/>
          </a:prstGeom>
          <a:noFill/>
          <a:ln/>
        </p:spPr>
        <p:txBody>
          <a:bodyPr wrap="square" lIns="0" tIns="0" rIns="0" bIns="0" rtlCol="0" anchor="ctr"/>
          <a:lstStyle/>
          <a:p>
            <a:pPr indent="0" marL="0">
              <a:buNone/>
            </a:pPr>
            <a:r>
              <a:rPr lang="en-US" sz="1200" dirty="0">
                <a:solidFill>
                  <a:srgbClr val="606E78"/>
                </a:solidFill>
              </a:rPr>
              <a:t>X  Contracts printed, signed, scanned, filed</a:t>
            </a:r>
            <a:endParaRPr lang="en-US" sz="1200" dirty="0"/>
          </a:p>
        </p:txBody>
      </p:sp>
      <p:sp>
        <p:nvSpPr>
          <p:cNvPr id="25" name="Text 23"/>
          <p:cNvSpPr/>
          <p:nvPr/>
        </p:nvSpPr>
        <p:spPr>
          <a:xfrm>
            <a:off x="914400" y="5669280"/>
            <a:ext cx="4572000" cy="274320"/>
          </a:xfrm>
          <a:prstGeom prst="rect">
            <a:avLst/>
          </a:prstGeom>
          <a:noFill/>
          <a:ln/>
        </p:spPr>
        <p:txBody>
          <a:bodyPr wrap="square" lIns="0" tIns="0" rIns="0" bIns="0" rtlCol="0" anchor="ctr"/>
          <a:lstStyle/>
          <a:p>
            <a:pPr indent="0" marL="0">
              <a:buNone/>
            </a:pPr>
            <a:r>
              <a:rPr lang="en-US" sz="1200" dirty="0">
                <a:solidFill>
                  <a:srgbClr val="606E78"/>
                </a:solidFill>
              </a:rPr>
              <a:t>X  No visibility into field operations</a:t>
            </a:r>
            <a:endParaRPr lang="en-US" sz="1200" dirty="0"/>
          </a:p>
        </p:txBody>
      </p:sp>
      <p:sp>
        <p:nvSpPr>
          <p:cNvPr id="26" name="Text 24"/>
          <p:cNvSpPr/>
          <p:nvPr/>
        </p:nvSpPr>
        <p:spPr>
          <a:xfrm>
            <a:off x="6400800" y="3840480"/>
            <a:ext cx="4572000" cy="457200"/>
          </a:xfrm>
          <a:prstGeom prst="rect">
            <a:avLst/>
          </a:prstGeom>
          <a:noFill/>
          <a:ln/>
        </p:spPr>
        <p:txBody>
          <a:bodyPr wrap="square" lIns="0" tIns="0" rIns="0" bIns="0" rtlCol="0" anchor="ctr"/>
          <a:lstStyle/>
          <a:p>
            <a:pPr indent="0" marL="0">
              <a:buNone/>
            </a:pPr>
            <a:r>
              <a:rPr lang="en-US" sz="1800" b="1" dirty="0">
                <a:solidFill>
                  <a:srgbClr val="00695C"/>
                </a:solidFill>
              </a:rPr>
              <a:t>WITH FieldStaff Workforce</a:t>
            </a:r>
            <a:endParaRPr lang="en-US" sz="1800" dirty="0"/>
          </a:p>
        </p:txBody>
      </p:sp>
      <p:sp>
        <p:nvSpPr>
          <p:cNvPr id="27" name="Text 25"/>
          <p:cNvSpPr/>
          <p:nvPr/>
        </p:nvSpPr>
        <p:spPr>
          <a:xfrm>
            <a:off x="6583680" y="4389120"/>
            <a:ext cx="5029200" cy="274320"/>
          </a:xfrm>
          <a:prstGeom prst="rect">
            <a:avLst/>
          </a:prstGeom>
          <a:noFill/>
          <a:ln/>
        </p:spPr>
        <p:txBody>
          <a:bodyPr wrap="square" lIns="0" tIns="0" rIns="0" bIns="0" rtlCol="0" anchor="ctr"/>
          <a:lstStyle/>
          <a:p>
            <a:pPr indent="0" marL="0">
              <a:buNone/>
            </a:pPr>
            <a:r>
              <a:rPr lang="en-US" sz="1200" dirty="0">
                <a:solidFill>
                  <a:srgbClr val="005045"/>
                </a:solidFill>
              </a:rPr>
              <a:t>+ Smart calendar with drag-and-drop scheduling</a:t>
            </a:r>
            <a:endParaRPr lang="en-US" sz="1200" dirty="0"/>
          </a:p>
        </p:txBody>
      </p:sp>
      <p:sp>
        <p:nvSpPr>
          <p:cNvPr id="28" name="Text 26"/>
          <p:cNvSpPr/>
          <p:nvPr/>
        </p:nvSpPr>
        <p:spPr>
          <a:xfrm>
            <a:off x="6583680" y="4709160"/>
            <a:ext cx="5029200" cy="274320"/>
          </a:xfrm>
          <a:prstGeom prst="rect">
            <a:avLst/>
          </a:prstGeom>
          <a:noFill/>
          <a:ln/>
        </p:spPr>
        <p:txBody>
          <a:bodyPr wrap="square" lIns="0" tIns="0" rIns="0" bIns="0" rtlCol="0" anchor="ctr"/>
          <a:lstStyle/>
          <a:p>
            <a:pPr indent="0" marL="0">
              <a:buNone/>
            </a:pPr>
            <a:r>
              <a:rPr lang="en-US" sz="1200" dirty="0">
                <a:solidFill>
                  <a:srgbClr val="005045"/>
                </a:solidFill>
              </a:rPr>
              <a:t>+ GPS-verified clock-in with timestamps</a:t>
            </a:r>
            <a:endParaRPr lang="en-US" sz="1200" dirty="0"/>
          </a:p>
        </p:txBody>
      </p:sp>
      <p:sp>
        <p:nvSpPr>
          <p:cNvPr id="29" name="Text 27"/>
          <p:cNvSpPr/>
          <p:nvPr/>
        </p:nvSpPr>
        <p:spPr>
          <a:xfrm>
            <a:off x="6583680" y="5029200"/>
            <a:ext cx="5029200" cy="274320"/>
          </a:xfrm>
          <a:prstGeom prst="rect">
            <a:avLst/>
          </a:prstGeom>
          <a:noFill/>
          <a:ln/>
        </p:spPr>
        <p:txBody>
          <a:bodyPr wrap="square" lIns="0" tIns="0" rIns="0" bIns="0" rtlCol="0" anchor="ctr"/>
          <a:lstStyle/>
          <a:p>
            <a:pPr indent="0" marL="0">
              <a:buNone/>
            </a:pPr>
            <a:r>
              <a:rPr lang="en-US" sz="1200" dirty="0">
                <a:solidFill>
                  <a:srgbClr val="005045"/>
                </a:solidFill>
              </a:rPr>
              <a:t>+ Structured digital logs auto-emailed as PDF</a:t>
            </a:r>
            <a:endParaRPr lang="en-US" sz="1200" dirty="0"/>
          </a:p>
        </p:txBody>
      </p:sp>
      <p:sp>
        <p:nvSpPr>
          <p:cNvPr id="30" name="Text 28"/>
          <p:cNvSpPr/>
          <p:nvPr/>
        </p:nvSpPr>
        <p:spPr>
          <a:xfrm>
            <a:off x="6583680" y="5349240"/>
            <a:ext cx="5029200" cy="274320"/>
          </a:xfrm>
          <a:prstGeom prst="rect">
            <a:avLst/>
          </a:prstGeom>
          <a:noFill/>
          <a:ln/>
        </p:spPr>
        <p:txBody>
          <a:bodyPr wrap="square" lIns="0" tIns="0" rIns="0" bIns="0" rtlCol="0" anchor="ctr"/>
          <a:lstStyle/>
          <a:p>
            <a:pPr indent="0" marL="0">
              <a:buNone/>
            </a:pPr>
            <a:r>
              <a:rPr lang="en-US" sz="1200" dirty="0">
                <a:solidFill>
                  <a:srgbClr val="005045"/>
                </a:solidFill>
              </a:rPr>
              <a:t>+ E-signatures, auto-generated contracts</a:t>
            </a:r>
            <a:endParaRPr lang="en-US" sz="1200" dirty="0"/>
          </a:p>
        </p:txBody>
      </p:sp>
      <p:sp>
        <p:nvSpPr>
          <p:cNvPr id="31" name="Text 29"/>
          <p:cNvSpPr/>
          <p:nvPr/>
        </p:nvSpPr>
        <p:spPr>
          <a:xfrm>
            <a:off x="6583680" y="5669280"/>
            <a:ext cx="5029200" cy="274320"/>
          </a:xfrm>
          <a:prstGeom prst="rect">
            <a:avLst/>
          </a:prstGeom>
          <a:noFill/>
          <a:ln/>
        </p:spPr>
        <p:txBody>
          <a:bodyPr wrap="square" lIns="0" tIns="0" rIns="0" bIns="0" rtlCol="0" anchor="ctr"/>
          <a:lstStyle/>
          <a:p>
            <a:pPr indent="0" marL="0">
              <a:buNone/>
            </a:pPr>
            <a:r>
              <a:rPr lang="en-US" sz="1200" dirty="0">
                <a:solidFill>
                  <a:srgbClr val="005045"/>
                </a:solidFill>
              </a:rPr>
              <a:t>+ Real-time dashboard with live status dots</a:t>
            </a:r>
            <a:endParaRPr lang="en-US" sz="1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1A1A2E"/>
        </a:solidFill>
      </p:bgPr>
    </p:bg>
    <p:spTree>
      <p:nvGrpSpPr>
        <p:cNvPr id="1" name=""/>
        <p:cNvGrpSpPr/>
        <p:nvPr/>
      </p:nvGrpSpPr>
      <p:grpSpPr>
        <a:xfrm>
          <a:off x="0" y="0"/>
          <a:ext cx="0" cy="0"/>
          <a:chOff x="0" y="0"/>
          <a:chExt cx="0" cy="0"/>
        </a:xfrm>
      </p:grpSpPr>
      <p:sp>
        <p:nvSpPr>
          <p:cNvPr id="2" name="Text 0"/>
          <p:cNvSpPr/>
          <p:nvPr/>
        </p:nvSpPr>
        <p:spPr>
          <a:xfrm>
            <a:off x="731520" y="457200"/>
            <a:ext cx="9144000" cy="731520"/>
          </a:xfrm>
          <a:prstGeom prst="rect">
            <a:avLst/>
          </a:prstGeom>
          <a:noFill/>
          <a:ln/>
        </p:spPr>
        <p:txBody>
          <a:bodyPr wrap="square" lIns="0" tIns="0" rIns="0" bIns="0" rtlCol="0" anchor="ctr"/>
          <a:lstStyle/>
          <a:p>
            <a:pPr indent="0" marL="0">
              <a:buNone/>
            </a:pPr>
            <a:r>
              <a:rPr lang="en-US" sz="3400" b="1" dirty="0">
                <a:solidFill>
                  <a:srgbClr val="FFFFFF"/>
                </a:solidFill>
                <a:latin typeface="Arial Black" pitchFamily="34" charset="0"/>
                <a:ea typeface="Arial Black" pitchFamily="34" charset="-122"/>
                <a:cs typeface="Arial Black" pitchFamily="34" charset="-120"/>
              </a:rPr>
              <a:t>Built for Every Service Business</a:t>
            </a:r>
            <a:endParaRPr lang="en-US" sz="3400" dirty="0"/>
          </a:p>
        </p:txBody>
      </p:sp>
      <p:sp>
        <p:nvSpPr>
          <p:cNvPr id="3" name="Shape 1"/>
          <p:cNvSpPr/>
          <p:nvPr/>
        </p:nvSpPr>
        <p:spPr>
          <a:xfrm>
            <a:off x="731520" y="1097280"/>
            <a:ext cx="2286000" cy="45720"/>
          </a:xfrm>
          <a:prstGeom prst="rect">
            <a:avLst/>
          </a:prstGeom>
          <a:solidFill>
            <a:srgbClr val="FF8F00"/>
          </a:solidFill>
          <a:ln/>
        </p:spPr>
      </p:sp>
      <p:sp>
        <p:nvSpPr>
          <p:cNvPr id="4" name="Shape 2"/>
          <p:cNvSpPr/>
          <p:nvPr/>
        </p:nvSpPr>
        <p:spPr>
          <a:xfrm>
            <a:off x="548640" y="1645920"/>
            <a:ext cx="2651760" cy="2103120"/>
          </a:xfrm>
          <a:prstGeom prst="rect">
            <a:avLst/>
          </a:prstGeom>
          <a:solidFill>
            <a:srgbClr val="252540"/>
          </a:solidFill>
          <a:ln/>
        </p:spPr>
      </p:sp>
      <p:sp>
        <p:nvSpPr>
          <p:cNvPr id="5" name="Shape 3"/>
          <p:cNvSpPr/>
          <p:nvPr/>
        </p:nvSpPr>
        <p:spPr>
          <a:xfrm>
            <a:off x="548640" y="1645920"/>
            <a:ext cx="2651760" cy="54864"/>
          </a:xfrm>
          <a:prstGeom prst="rect">
            <a:avLst/>
          </a:prstGeom>
          <a:solidFill>
            <a:srgbClr val="FF8F00"/>
          </a:solidFill>
          <a:ln/>
        </p:spPr>
      </p:sp>
      <p:sp>
        <p:nvSpPr>
          <p:cNvPr id="6" name="Text 4"/>
          <p:cNvSpPr/>
          <p:nvPr/>
        </p:nvSpPr>
        <p:spPr>
          <a:xfrm>
            <a:off x="548640" y="2103120"/>
            <a:ext cx="2651760" cy="457200"/>
          </a:xfrm>
          <a:prstGeom prst="rect">
            <a:avLst/>
          </a:prstGeom>
          <a:noFill/>
          <a:ln/>
        </p:spPr>
        <p:txBody>
          <a:bodyPr wrap="square" lIns="0" tIns="0" rIns="0" bIns="0" rtlCol="0" anchor="ctr"/>
          <a:lstStyle/>
          <a:p>
            <a:pPr algn="ctr" indent="0" marL="0">
              <a:buNone/>
            </a:pPr>
            <a:r>
              <a:rPr lang="en-US" sz="2000" b="1" dirty="0">
                <a:solidFill>
                  <a:srgbClr val="FF8F00"/>
                </a:solidFill>
                <a:latin typeface="Arial Black" pitchFamily="34" charset="0"/>
                <a:ea typeface="Arial Black" pitchFamily="34" charset="-122"/>
                <a:cs typeface="Arial Black" pitchFamily="34" charset="-120"/>
              </a:rPr>
              <a:t>HVAC</a:t>
            </a:r>
            <a:endParaRPr lang="en-US" sz="2000" dirty="0"/>
          </a:p>
        </p:txBody>
      </p:sp>
      <p:sp>
        <p:nvSpPr>
          <p:cNvPr id="7" name="Text 5"/>
          <p:cNvSpPr/>
          <p:nvPr/>
        </p:nvSpPr>
        <p:spPr>
          <a:xfrm>
            <a:off x="731520" y="2743200"/>
            <a:ext cx="2286000" cy="731520"/>
          </a:xfrm>
          <a:prstGeom prst="rect">
            <a:avLst/>
          </a:prstGeom>
          <a:noFill/>
          <a:ln/>
        </p:spPr>
        <p:txBody>
          <a:bodyPr wrap="square" lIns="0" tIns="0" rIns="0" bIns="0" rtlCol="0" anchor="ctr"/>
          <a:lstStyle/>
          <a:p>
            <a:pPr algn="ctr" indent="0" marL="0">
              <a:buNone/>
            </a:pPr>
            <a:r>
              <a:rPr lang="en-US" sz="1100" dirty="0">
                <a:solidFill>
                  <a:srgbClr val="B0BEC5"/>
                </a:solidFill>
              </a:rPr>
              <a:t>Heating, cooling, ventilation service &amp; install crews</a:t>
            </a:r>
            <a:endParaRPr lang="en-US" sz="1100" dirty="0"/>
          </a:p>
        </p:txBody>
      </p:sp>
      <p:sp>
        <p:nvSpPr>
          <p:cNvPr id="8" name="Shape 6"/>
          <p:cNvSpPr/>
          <p:nvPr/>
        </p:nvSpPr>
        <p:spPr>
          <a:xfrm>
            <a:off x="3429000" y="1645920"/>
            <a:ext cx="2651760" cy="2103120"/>
          </a:xfrm>
          <a:prstGeom prst="rect">
            <a:avLst/>
          </a:prstGeom>
          <a:solidFill>
            <a:srgbClr val="252540"/>
          </a:solidFill>
          <a:ln/>
        </p:spPr>
      </p:sp>
      <p:sp>
        <p:nvSpPr>
          <p:cNvPr id="9" name="Shape 7"/>
          <p:cNvSpPr/>
          <p:nvPr/>
        </p:nvSpPr>
        <p:spPr>
          <a:xfrm>
            <a:off x="3429000" y="1645920"/>
            <a:ext cx="2651760" cy="54864"/>
          </a:xfrm>
          <a:prstGeom prst="rect">
            <a:avLst/>
          </a:prstGeom>
          <a:solidFill>
            <a:srgbClr val="FF8F00"/>
          </a:solidFill>
          <a:ln/>
        </p:spPr>
      </p:sp>
      <p:sp>
        <p:nvSpPr>
          <p:cNvPr id="10" name="Text 8"/>
          <p:cNvSpPr/>
          <p:nvPr/>
        </p:nvSpPr>
        <p:spPr>
          <a:xfrm>
            <a:off x="3429000" y="2103120"/>
            <a:ext cx="2651760" cy="457200"/>
          </a:xfrm>
          <a:prstGeom prst="rect">
            <a:avLst/>
          </a:prstGeom>
          <a:noFill/>
          <a:ln/>
        </p:spPr>
        <p:txBody>
          <a:bodyPr wrap="square" lIns="0" tIns="0" rIns="0" bIns="0" rtlCol="0" anchor="ctr"/>
          <a:lstStyle/>
          <a:p>
            <a:pPr algn="ctr" indent="0" marL="0">
              <a:buNone/>
            </a:pPr>
            <a:r>
              <a:rPr lang="en-US" sz="2000" b="1" dirty="0">
                <a:solidFill>
                  <a:srgbClr val="FF8F00"/>
                </a:solidFill>
                <a:latin typeface="Arial Black" pitchFamily="34" charset="0"/>
                <a:ea typeface="Arial Black" pitchFamily="34" charset="-122"/>
                <a:cs typeface="Arial Black" pitchFamily="34" charset="-120"/>
              </a:rPr>
              <a:t>ROOFING</a:t>
            </a:r>
            <a:endParaRPr lang="en-US" sz="2000" dirty="0"/>
          </a:p>
        </p:txBody>
      </p:sp>
      <p:sp>
        <p:nvSpPr>
          <p:cNvPr id="11" name="Text 9"/>
          <p:cNvSpPr/>
          <p:nvPr/>
        </p:nvSpPr>
        <p:spPr>
          <a:xfrm>
            <a:off x="3611880" y="2743200"/>
            <a:ext cx="2286000" cy="731520"/>
          </a:xfrm>
          <a:prstGeom prst="rect">
            <a:avLst/>
          </a:prstGeom>
          <a:noFill/>
          <a:ln/>
        </p:spPr>
        <p:txBody>
          <a:bodyPr wrap="square" lIns="0" tIns="0" rIns="0" bIns="0" rtlCol="0" anchor="ctr"/>
          <a:lstStyle/>
          <a:p>
            <a:pPr algn="ctr" indent="0" marL="0">
              <a:buNone/>
            </a:pPr>
            <a:r>
              <a:rPr lang="en-US" sz="1100" dirty="0">
                <a:solidFill>
                  <a:srgbClr val="B0BEC5"/>
                </a:solidFill>
              </a:rPr>
              <a:t>Residential &amp; commercial roofing teams</a:t>
            </a:r>
            <a:endParaRPr lang="en-US" sz="1100" dirty="0"/>
          </a:p>
        </p:txBody>
      </p:sp>
      <p:sp>
        <p:nvSpPr>
          <p:cNvPr id="12" name="Shape 10"/>
          <p:cNvSpPr/>
          <p:nvPr/>
        </p:nvSpPr>
        <p:spPr>
          <a:xfrm>
            <a:off x="6309360" y="1645920"/>
            <a:ext cx="2651760" cy="2103120"/>
          </a:xfrm>
          <a:prstGeom prst="rect">
            <a:avLst/>
          </a:prstGeom>
          <a:solidFill>
            <a:srgbClr val="252540"/>
          </a:solidFill>
          <a:ln/>
        </p:spPr>
      </p:sp>
      <p:sp>
        <p:nvSpPr>
          <p:cNvPr id="13" name="Shape 11"/>
          <p:cNvSpPr/>
          <p:nvPr/>
        </p:nvSpPr>
        <p:spPr>
          <a:xfrm>
            <a:off x="6309360" y="1645920"/>
            <a:ext cx="2651760" cy="54864"/>
          </a:xfrm>
          <a:prstGeom prst="rect">
            <a:avLst/>
          </a:prstGeom>
          <a:solidFill>
            <a:srgbClr val="FF8F00"/>
          </a:solidFill>
          <a:ln/>
        </p:spPr>
      </p:sp>
      <p:sp>
        <p:nvSpPr>
          <p:cNvPr id="14" name="Text 12"/>
          <p:cNvSpPr/>
          <p:nvPr/>
        </p:nvSpPr>
        <p:spPr>
          <a:xfrm>
            <a:off x="6309360" y="2103120"/>
            <a:ext cx="2651760" cy="457200"/>
          </a:xfrm>
          <a:prstGeom prst="rect">
            <a:avLst/>
          </a:prstGeom>
          <a:noFill/>
          <a:ln/>
        </p:spPr>
        <p:txBody>
          <a:bodyPr wrap="square" lIns="0" tIns="0" rIns="0" bIns="0" rtlCol="0" anchor="ctr"/>
          <a:lstStyle/>
          <a:p>
            <a:pPr algn="ctr" indent="0" marL="0">
              <a:buNone/>
            </a:pPr>
            <a:r>
              <a:rPr lang="en-US" sz="2000" b="1" dirty="0">
                <a:solidFill>
                  <a:srgbClr val="FF8F00"/>
                </a:solidFill>
                <a:latin typeface="Arial Black" pitchFamily="34" charset="0"/>
                <a:ea typeface="Arial Black" pitchFamily="34" charset="-122"/>
                <a:cs typeface="Arial Black" pitchFamily="34" charset="-120"/>
              </a:rPr>
              <a:t>PLUMBING</a:t>
            </a:r>
            <a:endParaRPr lang="en-US" sz="2000" dirty="0"/>
          </a:p>
        </p:txBody>
      </p:sp>
      <p:sp>
        <p:nvSpPr>
          <p:cNvPr id="15" name="Text 13"/>
          <p:cNvSpPr/>
          <p:nvPr/>
        </p:nvSpPr>
        <p:spPr>
          <a:xfrm>
            <a:off x="6492240" y="2743200"/>
            <a:ext cx="2286000" cy="731520"/>
          </a:xfrm>
          <a:prstGeom prst="rect">
            <a:avLst/>
          </a:prstGeom>
          <a:noFill/>
          <a:ln/>
        </p:spPr>
        <p:txBody>
          <a:bodyPr wrap="square" lIns="0" tIns="0" rIns="0" bIns="0" rtlCol="0" anchor="ctr"/>
          <a:lstStyle/>
          <a:p>
            <a:pPr algn="ctr" indent="0" marL="0">
              <a:buNone/>
            </a:pPr>
            <a:r>
              <a:rPr lang="en-US" sz="1100" dirty="0">
                <a:solidFill>
                  <a:srgbClr val="B0BEC5"/>
                </a:solidFill>
              </a:rPr>
              <a:t>Service plumbers, drain specialists, pipe fitters</a:t>
            </a:r>
            <a:endParaRPr lang="en-US" sz="1100" dirty="0"/>
          </a:p>
        </p:txBody>
      </p:sp>
      <p:sp>
        <p:nvSpPr>
          <p:cNvPr id="16" name="Shape 14"/>
          <p:cNvSpPr/>
          <p:nvPr/>
        </p:nvSpPr>
        <p:spPr>
          <a:xfrm>
            <a:off x="9189720" y="1645920"/>
            <a:ext cx="2651760" cy="2103120"/>
          </a:xfrm>
          <a:prstGeom prst="rect">
            <a:avLst/>
          </a:prstGeom>
          <a:solidFill>
            <a:srgbClr val="252540"/>
          </a:solidFill>
          <a:ln/>
        </p:spPr>
      </p:sp>
      <p:sp>
        <p:nvSpPr>
          <p:cNvPr id="17" name="Shape 15"/>
          <p:cNvSpPr/>
          <p:nvPr/>
        </p:nvSpPr>
        <p:spPr>
          <a:xfrm>
            <a:off x="9189720" y="1645920"/>
            <a:ext cx="2651760" cy="54864"/>
          </a:xfrm>
          <a:prstGeom prst="rect">
            <a:avLst/>
          </a:prstGeom>
          <a:solidFill>
            <a:srgbClr val="FF8F00"/>
          </a:solidFill>
          <a:ln/>
        </p:spPr>
      </p:sp>
      <p:sp>
        <p:nvSpPr>
          <p:cNvPr id="18" name="Text 16"/>
          <p:cNvSpPr/>
          <p:nvPr/>
        </p:nvSpPr>
        <p:spPr>
          <a:xfrm>
            <a:off x="9189720" y="2103120"/>
            <a:ext cx="2651760" cy="457200"/>
          </a:xfrm>
          <a:prstGeom prst="rect">
            <a:avLst/>
          </a:prstGeom>
          <a:noFill/>
          <a:ln/>
        </p:spPr>
        <p:txBody>
          <a:bodyPr wrap="square" lIns="0" tIns="0" rIns="0" bIns="0" rtlCol="0" anchor="ctr"/>
          <a:lstStyle/>
          <a:p>
            <a:pPr algn="ctr" indent="0" marL="0">
              <a:buNone/>
            </a:pPr>
            <a:r>
              <a:rPr lang="en-US" sz="2000" b="1" dirty="0">
                <a:solidFill>
                  <a:srgbClr val="FF8F00"/>
                </a:solidFill>
                <a:latin typeface="Arial Black" pitchFamily="34" charset="0"/>
                <a:ea typeface="Arial Black" pitchFamily="34" charset="-122"/>
                <a:cs typeface="Arial Black" pitchFamily="34" charset="-120"/>
              </a:rPr>
              <a:t>ELECTRICAL</a:t>
            </a:r>
            <a:endParaRPr lang="en-US" sz="2000" dirty="0"/>
          </a:p>
        </p:txBody>
      </p:sp>
      <p:sp>
        <p:nvSpPr>
          <p:cNvPr id="19" name="Text 17"/>
          <p:cNvSpPr/>
          <p:nvPr/>
        </p:nvSpPr>
        <p:spPr>
          <a:xfrm>
            <a:off x="9372600" y="2743200"/>
            <a:ext cx="2286000" cy="731520"/>
          </a:xfrm>
          <a:prstGeom prst="rect">
            <a:avLst/>
          </a:prstGeom>
          <a:noFill/>
          <a:ln/>
        </p:spPr>
        <p:txBody>
          <a:bodyPr wrap="square" lIns="0" tIns="0" rIns="0" bIns="0" rtlCol="0" anchor="ctr"/>
          <a:lstStyle/>
          <a:p>
            <a:pPr algn="ctr" indent="0" marL="0">
              <a:buNone/>
            </a:pPr>
            <a:r>
              <a:rPr lang="en-US" sz="1100" dirty="0">
                <a:solidFill>
                  <a:srgbClr val="B0BEC5"/>
                </a:solidFill>
              </a:rPr>
              <a:t>Electricians, panel specialists, EV installers</a:t>
            </a:r>
            <a:endParaRPr lang="en-US" sz="1100" dirty="0"/>
          </a:p>
        </p:txBody>
      </p:sp>
      <p:sp>
        <p:nvSpPr>
          <p:cNvPr id="20" name="Shape 18"/>
          <p:cNvSpPr/>
          <p:nvPr/>
        </p:nvSpPr>
        <p:spPr>
          <a:xfrm>
            <a:off x="548640" y="4114800"/>
            <a:ext cx="2651760" cy="2103120"/>
          </a:xfrm>
          <a:prstGeom prst="rect">
            <a:avLst/>
          </a:prstGeom>
          <a:solidFill>
            <a:srgbClr val="252540"/>
          </a:solidFill>
          <a:ln/>
        </p:spPr>
      </p:sp>
      <p:sp>
        <p:nvSpPr>
          <p:cNvPr id="21" name="Shape 19"/>
          <p:cNvSpPr/>
          <p:nvPr/>
        </p:nvSpPr>
        <p:spPr>
          <a:xfrm>
            <a:off x="548640" y="4114800"/>
            <a:ext cx="2651760" cy="54864"/>
          </a:xfrm>
          <a:prstGeom prst="rect">
            <a:avLst/>
          </a:prstGeom>
          <a:solidFill>
            <a:srgbClr val="FF8F00"/>
          </a:solidFill>
          <a:ln/>
        </p:spPr>
      </p:sp>
      <p:sp>
        <p:nvSpPr>
          <p:cNvPr id="22" name="Text 20"/>
          <p:cNvSpPr/>
          <p:nvPr/>
        </p:nvSpPr>
        <p:spPr>
          <a:xfrm>
            <a:off x="548640" y="4572000"/>
            <a:ext cx="2651760" cy="457200"/>
          </a:xfrm>
          <a:prstGeom prst="rect">
            <a:avLst/>
          </a:prstGeom>
          <a:noFill/>
          <a:ln/>
        </p:spPr>
        <p:txBody>
          <a:bodyPr wrap="square" lIns="0" tIns="0" rIns="0" bIns="0" rtlCol="0" anchor="ctr"/>
          <a:lstStyle/>
          <a:p>
            <a:pPr algn="ctr" indent="0" marL="0">
              <a:buNone/>
            </a:pPr>
            <a:r>
              <a:rPr lang="en-US" sz="2000" b="1" dirty="0">
                <a:solidFill>
                  <a:srgbClr val="FF8F00"/>
                </a:solidFill>
                <a:latin typeface="Arial Black" pitchFamily="34" charset="0"/>
                <a:ea typeface="Arial Black" pitchFamily="34" charset="-122"/>
                <a:cs typeface="Arial Black" pitchFamily="34" charset="-120"/>
              </a:rPr>
              <a:t>LANDSCAPING</a:t>
            </a:r>
            <a:endParaRPr lang="en-US" sz="2000" dirty="0"/>
          </a:p>
        </p:txBody>
      </p:sp>
      <p:sp>
        <p:nvSpPr>
          <p:cNvPr id="23" name="Text 21"/>
          <p:cNvSpPr/>
          <p:nvPr/>
        </p:nvSpPr>
        <p:spPr>
          <a:xfrm>
            <a:off x="731520" y="5212080"/>
            <a:ext cx="2286000" cy="731520"/>
          </a:xfrm>
          <a:prstGeom prst="rect">
            <a:avLst/>
          </a:prstGeom>
          <a:noFill/>
          <a:ln/>
        </p:spPr>
        <p:txBody>
          <a:bodyPr wrap="square" lIns="0" tIns="0" rIns="0" bIns="0" rtlCol="0" anchor="ctr"/>
          <a:lstStyle/>
          <a:p>
            <a:pPr algn="ctr" indent="0" marL="0">
              <a:buNone/>
            </a:pPr>
            <a:r>
              <a:rPr lang="en-US" sz="1100" dirty="0">
                <a:solidFill>
                  <a:srgbClr val="B0BEC5"/>
                </a:solidFill>
              </a:rPr>
              <a:t>Lawn care, hardscaping, snow removal crews</a:t>
            </a:r>
            <a:endParaRPr lang="en-US" sz="1100" dirty="0"/>
          </a:p>
        </p:txBody>
      </p:sp>
      <p:sp>
        <p:nvSpPr>
          <p:cNvPr id="24" name="Shape 22"/>
          <p:cNvSpPr/>
          <p:nvPr/>
        </p:nvSpPr>
        <p:spPr>
          <a:xfrm>
            <a:off x="3429000" y="4114800"/>
            <a:ext cx="2651760" cy="2103120"/>
          </a:xfrm>
          <a:prstGeom prst="rect">
            <a:avLst/>
          </a:prstGeom>
          <a:solidFill>
            <a:srgbClr val="252540"/>
          </a:solidFill>
          <a:ln/>
        </p:spPr>
      </p:sp>
      <p:sp>
        <p:nvSpPr>
          <p:cNvPr id="25" name="Shape 23"/>
          <p:cNvSpPr/>
          <p:nvPr/>
        </p:nvSpPr>
        <p:spPr>
          <a:xfrm>
            <a:off x="3429000" y="4114800"/>
            <a:ext cx="2651760" cy="54864"/>
          </a:xfrm>
          <a:prstGeom prst="rect">
            <a:avLst/>
          </a:prstGeom>
          <a:solidFill>
            <a:srgbClr val="FF8F00"/>
          </a:solidFill>
          <a:ln/>
        </p:spPr>
      </p:sp>
      <p:sp>
        <p:nvSpPr>
          <p:cNvPr id="26" name="Text 24"/>
          <p:cNvSpPr/>
          <p:nvPr/>
        </p:nvSpPr>
        <p:spPr>
          <a:xfrm>
            <a:off x="3429000" y="4572000"/>
            <a:ext cx="2651760" cy="457200"/>
          </a:xfrm>
          <a:prstGeom prst="rect">
            <a:avLst/>
          </a:prstGeom>
          <a:noFill/>
          <a:ln/>
        </p:spPr>
        <p:txBody>
          <a:bodyPr wrap="square" lIns="0" tIns="0" rIns="0" bIns="0" rtlCol="0" anchor="ctr"/>
          <a:lstStyle/>
          <a:p>
            <a:pPr algn="ctr" indent="0" marL="0">
              <a:buNone/>
            </a:pPr>
            <a:r>
              <a:rPr lang="en-US" sz="2000" b="1" dirty="0">
                <a:solidFill>
                  <a:srgbClr val="FF8F00"/>
                </a:solidFill>
                <a:latin typeface="Arial Black" pitchFamily="34" charset="0"/>
                <a:ea typeface="Arial Black" pitchFamily="34" charset="-122"/>
                <a:cs typeface="Arial Black" pitchFamily="34" charset="-120"/>
              </a:rPr>
              <a:t>CLEANING</a:t>
            </a:r>
            <a:endParaRPr lang="en-US" sz="2000" dirty="0"/>
          </a:p>
        </p:txBody>
      </p:sp>
      <p:sp>
        <p:nvSpPr>
          <p:cNvPr id="27" name="Text 25"/>
          <p:cNvSpPr/>
          <p:nvPr/>
        </p:nvSpPr>
        <p:spPr>
          <a:xfrm>
            <a:off x="3611880" y="5212080"/>
            <a:ext cx="2286000" cy="731520"/>
          </a:xfrm>
          <a:prstGeom prst="rect">
            <a:avLst/>
          </a:prstGeom>
          <a:noFill/>
          <a:ln/>
        </p:spPr>
        <p:txBody>
          <a:bodyPr wrap="square" lIns="0" tIns="0" rIns="0" bIns="0" rtlCol="0" anchor="ctr"/>
          <a:lstStyle/>
          <a:p>
            <a:pPr algn="ctr" indent="0" marL="0">
              <a:buNone/>
            </a:pPr>
            <a:r>
              <a:rPr lang="en-US" sz="1100" dirty="0">
                <a:solidFill>
                  <a:srgbClr val="B0BEC5"/>
                </a:solidFill>
              </a:rPr>
              <a:t>Janitorial, commercial cleaning, sanitation teams</a:t>
            </a:r>
            <a:endParaRPr lang="en-US" sz="1100" dirty="0"/>
          </a:p>
        </p:txBody>
      </p:sp>
      <p:sp>
        <p:nvSpPr>
          <p:cNvPr id="28" name="Shape 26"/>
          <p:cNvSpPr/>
          <p:nvPr/>
        </p:nvSpPr>
        <p:spPr>
          <a:xfrm>
            <a:off x="6309360" y="4114800"/>
            <a:ext cx="2651760" cy="2103120"/>
          </a:xfrm>
          <a:prstGeom prst="rect">
            <a:avLst/>
          </a:prstGeom>
          <a:solidFill>
            <a:srgbClr val="252540"/>
          </a:solidFill>
          <a:ln/>
        </p:spPr>
      </p:sp>
      <p:sp>
        <p:nvSpPr>
          <p:cNvPr id="29" name="Shape 27"/>
          <p:cNvSpPr/>
          <p:nvPr/>
        </p:nvSpPr>
        <p:spPr>
          <a:xfrm>
            <a:off x="6309360" y="4114800"/>
            <a:ext cx="2651760" cy="54864"/>
          </a:xfrm>
          <a:prstGeom prst="rect">
            <a:avLst/>
          </a:prstGeom>
          <a:solidFill>
            <a:srgbClr val="FF8F00"/>
          </a:solidFill>
          <a:ln/>
        </p:spPr>
      </p:sp>
      <p:sp>
        <p:nvSpPr>
          <p:cNvPr id="30" name="Text 28"/>
          <p:cNvSpPr/>
          <p:nvPr/>
        </p:nvSpPr>
        <p:spPr>
          <a:xfrm>
            <a:off x="6309360" y="4572000"/>
            <a:ext cx="2651760" cy="457200"/>
          </a:xfrm>
          <a:prstGeom prst="rect">
            <a:avLst/>
          </a:prstGeom>
          <a:noFill/>
          <a:ln/>
        </p:spPr>
        <p:txBody>
          <a:bodyPr wrap="square" lIns="0" tIns="0" rIns="0" bIns="0" rtlCol="0" anchor="ctr"/>
          <a:lstStyle/>
          <a:p>
            <a:pPr algn="ctr" indent="0" marL="0">
              <a:buNone/>
            </a:pPr>
            <a:r>
              <a:rPr lang="en-US" sz="2000" b="1" dirty="0">
                <a:solidFill>
                  <a:srgbClr val="FF8F00"/>
                </a:solidFill>
                <a:latin typeface="Arial Black" pitchFamily="34" charset="0"/>
                <a:ea typeface="Arial Black" pitchFamily="34" charset="-122"/>
                <a:cs typeface="Arial Black" pitchFamily="34" charset="-120"/>
              </a:rPr>
              <a:t>HOME CARE</a:t>
            </a:r>
            <a:endParaRPr lang="en-US" sz="2000" dirty="0"/>
          </a:p>
        </p:txBody>
      </p:sp>
      <p:sp>
        <p:nvSpPr>
          <p:cNvPr id="31" name="Text 29"/>
          <p:cNvSpPr/>
          <p:nvPr/>
        </p:nvSpPr>
        <p:spPr>
          <a:xfrm>
            <a:off x="6492240" y="5212080"/>
            <a:ext cx="2286000" cy="731520"/>
          </a:xfrm>
          <a:prstGeom prst="rect">
            <a:avLst/>
          </a:prstGeom>
          <a:noFill/>
          <a:ln/>
        </p:spPr>
        <p:txBody>
          <a:bodyPr wrap="square" lIns="0" tIns="0" rIns="0" bIns="0" rtlCol="0" anchor="ctr"/>
          <a:lstStyle/>
          <a:p>
            <a:pPr algn="ctr" indent="0" marL="0">
              <a:buNone/>
            </a:pPr>
            <a:r>
              <a:rPr lang="en-US" sz="1100" dirty="0">
                <a:solidFill>
                  <a:srgbClr val="B0BEC5"/>
                </a:solidFill>
              </a:rPr>
              <a:t>PSWs, nursing aides, home health workers</a:t>
            </a:r>
            <a:endParaRPr lang="en-US" sz="1100" dirty="0"/>
          </a:p>
        </p:txBody>
      </p:sp>
      <p:sp>
        <p:nvSpPr>
          <p:cNvPr id="32" name="Shape 30"/>
          <p:cNvSpPr/>
          <p:nvPr/>
        </p:nvSpPr>
        <p:spPr>
          <a:xfrm>
            <a:off x="9189720" y="4114800"/>
            <a:ext cx="2651760" cy="2103120"/>
          </a:xfrm>
          <a:prstGeom prst="rect">
            <a:avLst/>
          </a:prstGeom>
          <a:solidFill>
            <a:srgbClr val="252540"/>
          </a:solidFill>
          <a:ln/>
        </p:spPr>
      </p:sp>
      <p:sp>
        <p:nvSpPr>
          <p:cNvPr id="33" name="Shape 31"/>
          <p:cNvSpPr/>
          <p:nvPr/>
        </p:nvSpPr>
        <p:spPr>
          <a:xfrm>
            <a:off x="9189720" y="4114800"/>
            <a:ext cx="2651760" cy="54864"/>
          </a:xfrm>
          <a:prstGeom prst="rect">
            <a:avLst/>
          </a:prstGeom>
          <a:solidFill>
            <a:srgbClr val="FF8F00"/>
          </a:solidFill>
          <a:ln/>
        </p:spPr>
      </p:sp>
      <p:sp>
        <p:nvSpPr>
          <p:cNvPr id="34" name="Text 32"/>
          <p:cNvSpPr/>
          <p:nvPr/>
        </p:nvSpPr>
        <p:spPr>
          <a:xfrm>
            <a:off x="9189720" y="4572000"/>
            <a:ext cx="2651760" cy="457200"/>
          </a:xfrm>
          <a:prstGeom prst="rect">
            <a:avLst/>
          </a:prstGeom>
          <a:noFill/>
          <a:ln/>
        </p:spPr>
        <p:txBody>
          <a:bodyPr wrap="square" lIns="0" tIns="0" rIns="0" bIns="0" rtlCol="0" anchor="ctr"/>
          <a:lstStyle/>
          <a:p>
            <a:pPr algn="ctr" indent="0" marL="0">
              <a:buNone/>
            </a:pPr>
            <a:r>
              <a:rPr lang="en-US" sz="2000" b="1" dirty="0">
                <a:solidFill>
                  <a:srgbClr val="FF8F00"/>
                </a:solidFill>
                <a:latin typeface="Arial Black" pitchFamily="34" charset="0"/>
                <a:ea typeface="Arial Black" pitchFamily="34" charset="-122"/>
                <a:cs typeface="Arial Black" pitchFamily="34" charset="-120"/>
              </a:rPr>
              <a:t>CONSTRUCTION</a:t>
            </a:r>
            <a:endParaRPr lang="en-US" sz="2000" dirty="0"/>
          </a:p>
        </p:txBody>
      </p:sp>
      <p:sp>
        <p:nvSpPr>
          <p:cNvPr id="35" name="Text 33"/>
          <p:cNvSpPr/>
          <p:nvPr/>
        </p:nvSpPr>
        <p:spPr>
          <a:xfrm>
            <a:off x="9372600" y="5212080"/>
            <a:ext cx="2286000" cy="731520"/>
          </a:xfrm>
          <a:prstGeom prst="rect">
            <a:avLst/>
          </a:prstGeom>
          <a:noFill/>
          <a:ln/>
        </p:spPr>
        <p:txBody>
          <a:bodyPr wrap="square" lIns="0" tIns="0" rIns="0" bIns="0" rtlCol="0" anchor="ctr"/>
          <a:lstStyle/>
          <a:p>
            <a:pPr algn="ctr" indent="0" marL="0">
              <a:buNone/>
            </a:pPr>
            <a:r>
              <a:rPr lang="en-US" sz="1100" dirty="0">
                <a:solidFill>
                  <a:srgbClr val="B0BEC5"/>
                </a:solidFill>
              </a:rPr>
              <a:t>General contractors, renovation crews, trades</a:t>
            </a:r>
            <a:endParaRPr lang="en-US" sz="11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5F7F6"/>
        </a:solidFill>
      </p:bgPr>
    </p:bg>
    <p:spTree>
      <p:nvGrpSpPr>
        <p:cNvPr id="1" name=""/>
        <p:cNvGrpSpPr/>
        <p:nvPr/>
      </p:nvGrpSpPr>
      <p:grpSpPr>
        <a:xfrm>
          <a:off x="0" y="0"/>
          <a:ext cx="0" cy="0"/>
          <a:chOff x="0" y="0"/>
          <a:chExt cx="0" cy="0"/>
        </a:xfrm>
      </p:grpSpPr>
      <p:sp>
        <p:nvSpPr>
          <p:cNvPr id="2" name="Shape 0"/>
          <p:cNvSpPr/>
          <p:nvPr/>
        </p:nvSpPr>
        <p:spPr>
          <a:xfrm>
            <a:off x="0" y="0"/>
            <a:ext cx="12161520" cy="1097280"/>
          </a:xfrm>
          <a:prstGeom prst="rect">
            <a:avLst/>
          </a:prstGeom>
          <a:solidFill>
            <a:srgbClr val="005045"/>
          </a:solidFill>
          <a:ln/>
        </p:spPr>
      </p:sp>
      <p:sp>
        <p:nvSpPr>
          <p:cNvPr id="3" name="Text 1"/>
          <p:cNvSpPr/>
          <p:nvPr/>
        </p:nvSpPr>
        <p:spPr>
          <a:xfrm>
            <a:off x="731520" y="228600"/>
            <a:ext cx="9144000" cy="640080"/>
          </a:xfrm>
          <a:prstGeom prst="rect">
            <a:avLst/>
          </a:prstGeom>
          <a:noFill/>
          <a:ln/>
        </p:spPr>
        <p:txBody>
          <a:bodyPr wrap="square" lIns="0" tIns="0" rIns="0" bIns="0" rtlCol="0" anchor="ctr"/>
          <a:lstStyle/>
          <a:p>
            <a:pPr indent="0" marL="0">
              <a:buNone/>
            </a:pPr>
            <a:r>
              <a:rPr lang="en-US" sz="3200" b="1" dirty="0">
                <a:solidFill>
                  <a:srgbClr val="FFFFFF"/>
                </a:solidFill>
                <a:latin typeface="Arial Black" pitchFamily="34" charset="0"/>
                <a:ea typeface="Arial Black" pitchFamily="34" charset="-122"/>
                <a:cs typeface="Arial Black" pitchFamily="34" charset="-120"/>
              </a:rPr>
              <a:t>How It Works — 3 Simple Steps</a:t>
            </a:r>
            <a:endParaRPr lang="en-US" sz="3200" dirty="0"/>
          </a:p>
        </p:txBody>
      </p:sp>
      <p:sp>
        <p:nvSpPr>
          <p:cNvPr id="4" name="Shape 2"/>
          <p:cNvSpPr/>
          <p:nvPr/>
        </p:nvSpPr>
        <p:spPr>
          <a:xfrm>
            <a:off x="1828800" y="1645920"/>
            <a:ext cx="822960" cy="822960"/>
          </a:xfrm>
          <a:prstGeom prst="ellipse">
            <a:avLst/>
          </a:prstGeom>
          <a:solidFill>
            <a:srgbClr val="FF8F00"/>
          </a:solidFill>
          <a:ln/>
        </p:spPr>
      </p:sp>
      <p:sp>
        <p:nvSpPr>
          <p:cNvPr id="5" name="Text 3"/>
          <p:cNvSpPr/>
          <p:nvPr/>
        </p:nvSpPr>
        <p:spPr>
          <a:xfrm>
            <a:off x="1828800" y="1719072"/>
            <a:ext cx="822960" cy="640080"/>
          </a:xfrm>
          <a:prstGeom prst="rect">
            <a:avLst/>
          </a:prstGeom>
          <a:noFill/>
          <a:ln/>
        </p:spPr>
        <p:txBody>
          <a:bodyPr wrap="square" lIns="0" tIns="0" rIns="0" bIns="0" rtlCol="0" anchor="ctr"/>
          <a:lstStyle/>
          <a:p>
            <a:pPr algn="ctr" indent="0" marL="0">
              <a:buNone/>
            </a:pPr>
            <a:r>
              <a:rPr lang="en-US" sz="3200" b="1" dirty="0">
                <a:solidFill>
                  <a:srgbClr val="FFFFFF"/>
                </a:solidFill>
                <a:latin typeface="Arial Black" pitchFamily="34" charset="0"/>
                <a:ea typeface="Arial Black" pitchFamily="34" charset="-122"/>
                <a:cs typeface="Arial Black" pitchFamily="34" charset="-120"/>
              </a:rPr>
              <a:t>1</a:t>
            </a:r>
            <a:endParaRPr lang="en-US" sz="3200" dirty="0"/>
          </a:p>
        </p:txBody>
      </p:sp>
      <p:sp>
        <p:nvSpPr>
          <p:cNvPr id="6" name="Text 4"/>
          <p:cNvSpPr/>
          <p:nvPr/>
        </p:nvSpPr>
        <p:spPr>
          <a:xfrm>
            <a:off x="548640" y="2743200"/>
            <a:ext cx="3474720" cy="457200"/>
          </a:xfrm>
          <a:prstGeom prst="rect">
            <a:avLst/>
          </a:prstGeom>
          <a:noFill/>
          <a:ln/>
        </p:spPr>
        <p:txBody>
          <a:bodyPr wrap="square" lIns="0" tIns="0" rIns="0" bIns="0" rtlCol="0" anchor="ctr"/>
          <a:lstStyle/>
          <a:p>
            <a:pPr algn="ctr" indent="0" marL="0">
              <a:buNone/>
            </a:pPr>
            <a:r>
              <a:rPr lang="en-US" sz="1600" b="1" dirty="0">
                <a:solidFill>
                  <a:srgbClr val="005045"/>
                </a:solidFill>
              </a:rPr>
              <a:t>WE SET YOU UP</a:t>
            </a:r>
            <a:endParaRPr lang="en-US" sz="1600" dirty="0"/>
          </a:p>
        </p:txBody>
      </p:sp>
      <p:sp>
        <p:nvSpPr>
          <p:cNvPr id="7" name="Shape 5"/>
          <p:cNvSpPr/>
          <p:nvPr/>
        </p:nvSpPr>
        <p:spPr>
          <a:xfrm>
            <a:off x="548640" y="3383280"/>
            <a:ext cx="3474720" cy="1828800"/>
          </a:xfrm>
          <a:prstGeom prst="rect">
            <a:avLst/>
          </a:prstGeom>
          <a:solidFill>
            <a:srgbClr val="FFFFFF"/>
          </a:solidFill>
          <a:ln/>
          <a:effectLst>
            <a:outerShdw sx="100000" sy="100000" kx="0" ky="0" algn="bl" rotWithShape="0" blurRad="50800" dist="25400" dir="8100000">
              <a:srgbClr val="000000">
                <a:alpha val="15000"/>
              </a:srgbClr>
            </a:outerShdw>
          </a:effectLst>
        </p:spPr>
      </p:sp>
      <p:sp>
        <p:nvSpPr>
          <p:cNvPr id="8" name="Shape 6"/>
          <p:cNvSpPr/>
          <p:nvPr/>
        </p:nvSpPr>
        <p:spPr>
          <a:xfrm>
            <a:off x="548640" y="3383280"/>
            <a:ext cx="3474720" cy="54864"/>
          </a:xfrm>
          <a:prstGeom prst="rect">
            <a:avLst/>
          </a:prstGeom>
          <a:solidFill>
            <a:srgbClr val="00695C"/>
          </a:solidFill>
          <a:ln/>
        </p:spPr>
      </p:sp>
      <p:sp>
        <p:nvSpPr>
          <p:cNvPr id="9" name="Text 7"/>
          <p:cNvSpPr/>
          <p:nvPr/>
        </p:nvSpPr>
        <p:spPr>
          <a:xfrm>
            <a:off x="822960" y="3657600"/>
            <a:ext cx="2926080" cy="1371600"/>
          </a:xfrm>
          <a:prstGeom prst="rect">
            <a:avLst/>
          </a:prstGeom>
          <a:noFill/>
          <a:ln/>
        </p:spPr>
        <p:txBody>
          <a:bodyPr wrap="square" lIns="0" tIns="0" rIns="0" bIns="0" rtlCol="0" anchor="ctr"/>
          <a:lstStyle/>
          <a:p>
            <a:pPr indent="0" marL="0">
              <a:buNone/>
            </a:pPr>
            <a:r>
              <a:rPr lang="en-US" sz="1300" dirty="0">
                <a:solidFill>
                  <a:srgbClr val="606E78"/>
                </a:solidFill>
              </a:rPr>
              <a:t>We brand the app with your company name, logo, and colors. Add your workers and clients. You're live in under 24 hours.</a:t>
            </a:r>
            <a:endParaRPr lang="en-US" sz="1300" dirty="0"/>
          </a:p>
        </p:txBody>
      </p:sp>
      <p:sp>
        <p:nvSpPr>
          <p:cNvPr id="10" name="Shape 8"/>
          <p:cNvSpPr/>
          <p:nvPr/>
        </p:nvSpPr>
        <p:spPr>
          <a:xfrm>
            <a:off x="5669280" y="1645920"/>
            <a:ext cx="822960" cy="822960"/>
          </a:xfrm>
          <a:prstGeom prst="ellipse">
            <a:avLst/>
          </a:prstGeom>
          <a:solidFill>
            <a:srgbClr val="FF8F00"/>
          </a:solidFill>
          <a:ln/>
        </p:spPr>
      </p:sp>
      <p:sp>
        <p:nvSpPr>
          <p:cNvPr id="11" name="Text 9"/>
          <p:cNvSpPr/>
          <p:nvPr/>
        </p:nvSpPr>
        <p:spPr>
          <a:xfrm>
            <a:off x="5669280" y="1719072"/>
            <a:ext cx="822960" cy="640080"/>
          </a:xfrm>
          <a:prstGeom prst="rect">
            <a:avLst/>
          </a:prstGeom>
          <a:noFill/>
          <a:ln/>
        </p:spPr>
        <p:txBody>
          <a:bodyPr wrap="square" lIns="0" tIns="0" rIns="0" bIns="0" rtlCol="0" anchor="ctr"/>
          <a:lstStyle/>
          <a:p>
            <a:pPr algn="ctr" indent="0" marL="0">
              <a:buNone/>
            </a:pPr>
            <a:r>
              <a:rPr lang="en-US" sz="3200" b="1" dirty="0">
                <a:solidFill>
                  <a:srgbClr val="FFFFFF"/>
                </a:solidFill>
                <a:latin typeface="Arial Black" pitchFamily="34" charset="0"/>
                <a:ea typeface="Arial Black" pitchFamily="34" charset="-122"/>
                <a:cs typeface="Arial Black" pitchFamily="34" charset="-120"/>
              </a:rPr>
              <a:t>2</a:t>
            </a:r>
            <a:endParaRPr lang="en-US" sz="3200" dirty="0"/>
          </a:p>
        </p:txBody>
      </p:sp>
      <p:sp>
        <p:nvSpPr>
          <p:cNvPr id="12" name="Text 10"/>
          <p:cNvSpPr/>
          <p:nvPr/>
        </p:nvSpPr>
        <p:spPr>
          <a:xfrm>
            <a:off x="4389120" y="2743200"/>
            <a:ext cx="3474720" cy="457200"/>
          </a:xfrm>
          <a:prstGeom prst="rect">
            <a:avLst/>
          </a:prstGeom>
          <a:noFill/>
          <a:ln/>
        </p:spPr>
        <p:txBody>
          <a:bodyPr wrap="square" lIns="0" tIns="0" rIns="0" bIns="0" rtlCol="0" anchor="ctr"/>
          <a:lstStyle/>
          <a:p>
            <a:pPr algn="ctr" indent="0" marL="0">
              <a:buNone/>
            </a:pPr>
            <a:r>
              <a:rPr lang="en-US" sz="1600" b="1" dirty="0">
                <a:solidFill>
                  <a:srgbClr val="005045"/>
                </a:solidFill>
              </a:rPr>
              <a:t>YOUR TEAM LOGS IN</a:t>
            </a:r>
            <a:endParaRPr lang="en-US" sz="1600" dirty="0"/>
          </a:p>
        </p:txBody>
      </p:sp>
      <p:sp>
        <p:nvSpPr>
          <p:cNvPr id="13" name="Shape 11"/>
          <p:cNvSpPr/>
          <p:nvPr/>
        </p:nvSpPr>
        <p:spPr>
          <a:xfrm>
            <a:off x="4389120" y="3383280"/>
            <a:ext cx="3474720" cy="1828800"/>
          </a:xfrm>
          <a:prstGeom prst="rect">
            <a:avLst/>
          </a:prstGeom>
          <a:solidFill>
            <a:srgbClr val="FFFFFF"/>
          </a:solidFill>
          <a:ln/>
          <a:effectLst>
            <a:outerShdw sx="100000" sy="100000" kx="0" ky="0" algn="bl" rotWithShape="0" blurRad="50800" dist="25400" dir="8100000">
              <a:srgbClr val="000000">
                <a:alpha val="15000"/>
              </a:srgbClr>
            </a:outerShdw>
          </a:effectLst>
        </p:spPr>
      </p:sp>
      <p:sp>
        <p:nvSpPr>
          <p:cNvPr id="14" name="Shape 12"/>
          <p:cNvSpPr/>
          <p:nvPr/>
        </p:nvSpPr>
        <p:spPr>
          <a:xfrm>
            <a:off x="4389120" y="3383280"/>
            <a:ext cx="3474720" cy="54864"/>
          </a:xfrm>
          <a:prstGeom prst="rect">
            <a:avLst/>
          </a:prstGeom>
          <a:solidFill>
            <a:srgbClr val="00695C"/>
          </a:solidFill>
          <a:ln/>
        </p:spPr>
      </p:sp>
      <p:sp>
        <p:nvSpPr>
          <p:cNvPr id="15" name="Text 13"/>
          <p:cNvSpPr/>
          <p:nvPr/>
        </p:nvSpPr>
        <p:spPr>
          <a:xfrm>
            <a:off x="4663440" y="3657600"/>
            <a:ext cx="2926080" cy="1371600"/>
          </a:xfrm>
          <a:prstGeom prst="rect">
            <a:avLst/>
          </a:prstGeom>
          <a:noFill/>
          <a:ln/>
        </p:spPr>
        <p:txBody>
          <a:bodyPr wrap="square" lIns="0" tIns="0" rIns="0" bIns="0" rtlCol="0" anchor="ctr"/>
          <a:lstStyle/>
          <a:p>
            <a:pPr indent="0" marL="0">
              <a:buNone/>
            </a:pPr>
            <a:r>
              <a:rPr lang="en-US" sz="1300" dirty="0">
                <a:solidFill>
                  <a:srgbClr val="606E78"/>
                </a:solidFill>
              </a:rPr>
              <a:t>Each worker downloads the app and logs in. They see their schedule, clock in/out with GPS, and submit daily reports — all from their phone.</a:t>
            </a:r>
            <a:endParaRPr lang="en-US" sz="1300" dirty="0"/>
          </a:p>
        </p:txBody>
      </p:sp>
      <p:sp>
        <p:nvSpPr>
          <p:cNvPr id="16" name="Shape 14"/>
          <p:cNvSpPr/>
          <p:nvPr/>
        </p:nvSpPr>
        <p:spPr>
          <a:xfrm>
            <a:off x="9509760" y="1645920"/>
            <a:ext cx="822960" cy="822960"/>
          </a:xfrm>
          <a:prstGeom prst="ellipse">
            <a:avLst/>
          </a:prstGeom>
          <a:solidFill>
            <a:srgbClr val="FF8F00"/>
          </a:solidFill>
          <a:ln/>
        </p:spPr>
      </p:sp>
      <p:sp>
        <p:nvSpPr>
          <p:cNvPr id="17" name="Text 15"/>
          <p:cNvSpPr/>
          <p:nvPr/>
        </p:nvSpPr>
        <p:spPr>
          <a:xfrm>
            <a:off x="9509760" y="1719072"/>
            <a:ext cx="822960" cy="640080"/>
          </a:xfrm>
          <a:prstGeom prst="rect">
            <a:avLst/>
          </a:prstGeom>
          <a:noFill/>
          <a:ln/>
        </p:spPr>
        <p:txBody>
          <a:bodyPr wrap="square" lIns="0" tIns="0" rIns="0" bIns="0" rtlCol="0" anchor="ctr"/>
          <a:lstStyle/>
          <a:p>
            <a:pPr algn="ctr" indent="0" marL="0">
              <a:buNone/>
            </a:pPr>
            <a:r>
              <a:rPr lang="en-US" sz="3200" b="1" dirty="0">
                <a:solidFill>
                  <a:srgbClr val="FFFFFF"/>
                </a:solidFill>
                <a:latin typeface="Arial Black" pitchFamily="34" charset="0"/>
                <a:ea typeface="Arial Black" pitchFamily="34" charset="-122"/>
                <a:cs typeface="Arial Black" pitchFamily="34" charset="-120"/>
              </a:rPr>
              <a:t>3</a:t>
            </a:r>
            <a:endParaRPr lang="en-US" sz="3200" dirty="0"/>
          </a:p>
        </p:txBody>
      </p:sp>
      <p:sp>
        <p:nvSpPr>
          <p:cNvPr id="18" name="Text 16"/>
          <p:cNvSpPr/>
          <p:nvPr/>
        </p:nvSpPr>
        <p:spPr>
          <a:xfrm>
            <a:off x="8229600" y="2743200"/>
            <a:ext cx="3474720" cy="457200"/>
          </a:xfrm>
          <a:prstGeom prst="rect">
            <a:avLst/>
          </a:prstGeom>
          <a:noFill/>
          <a:ln/>
        </p:spPr>
        <p:txBody>
          <a:bodyPr wrap="square" lIns="0" tIns="0" rIns="0" bIns="0" rtlCol="0" anchor="ctr"/>
          <a:lstStyle/>
          <a:p>
            <a:pPr algn="ctr" indent="0" marL="0">
              <a:buNone/>
            </a:pPr>
            <a:r>
              <a:rPr lang="en-US" sz="1600" b="1" dirty="0">
                <a:solidFill>
                  <a:srgbClr val="005045"/>
                </a:solidFill>
              </a:rPr>
              <a:t>YOU MANAGE EVERYTHING</a:t>
            </a:r>
            <a:endParaRPr lang="en-US" sz="1600" dirty="0"/>
          </a:p>
        </p:txBody>
      </p:sp>
      <p:sp>
        <p:nvSpPr>
          <p:cNvPr id="19" name="Shape 17"/>
          <p:cNvSpPr/>
          <p:nvPr/>
        </p:nvSpPr>
        <p:spPr>
          <a:xfrm>
            <a:off x="8229600" y="3383280"/>
            <a:ext cx="3474720" cy="1828800"/>
          </a:xfrm>
          <a:prstGeom prst="rect">
            <a:avLst/>
          </a:prstGeom>
          <a:solidFill>
            <a:srgbClr val="FFFFFF"/>
          </a:solidFill>
          <a:ln/>
          <a:effectLst>
            <a:outerShdw sx="100000" sy="100000" kx="0" ky="0" algn="bl" rotWithShape="0" blurRad="50800" dist="25400" dir="8100000">
              <a:srgbClr val="000000">
                <a:alpha val="15000"/>
              </a:srgbClr>
            </a:outerShdw>
          </a:effectLst>
        </p:spPr>
      </p:sp>
      <p:sp>
        <p:nvSpPr>
          <p:cNvPr id="20" name="Shape 18"/>
          <p:cNvSpPr/>
          <p:nvPr/>
        </p:nvSpPr>
        <p:spPr>
          <a:xfrm>
            <a:off x="8229600" y="3383280"/>
            <a:ext cx="3474720" cy="54864"/>
          </a:xfrm>
          <a:prstGeom prst="rect">
            <a:avLst/>
          </a:prstGeom>
          <a:solidFill>
            <a:srgbClr val="00695C"/>
          </a:solidFill>
          <a:ln/>
        </p:spPr>
      </p:sp>
      <p:sp>
        <p:nvSpPr>
          <p:cNvPr id="21" name="Text 19"/>
          <p:cNvSpPr/>
          <p:nvPr/>
        </p:nvSpPr>
        <p:spPr>
          <a:xfrm>
            <a:off x="8503920" y="3657600"/>
            <a:ext cx="2926080" cy="1371600"/>
          </a:xfrm>
          <a:prstGeom prst="rect">
            <a:avLst/>
          </a:prstGeom>
          <a:noFill/>
          <a:ln/>
        </p:spPr>
        <p:txBody>
          <a:bodyPr wrap="square" lIns="0" tIns="0" rIns="0" bIns="0" rtlCol="0" anchor="ctr"/>
          <a:lstStyle/>
          <a:p>
            <a:pPr indent="0" marL="0">
              <a:buNone/>
            </a:pPr>
            <a:r>
              <a:rPr lang="en-US" sz="1300" dirty="0">
                <a:solidFill>
                  <a:srgbClr val="606E78"/>
                </a:solidFill>
              </a:rPr>
              <a:t>From the admin dashboard, you control schedules, review daily logs, manage clients, generate reports, and track your entire operation in real time.</a:t>
            </a:r>
            <a:endParaRPr lang="en-US" sz="13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1A1A2E"/>
        </a:solidFill>
      </p:bgPr>
    </p:bg>
    <p:spTree>
      <p:nvGrpSpPr>
        <p:cNvPr id="1" name=""/>
        <p:cNvGrpSpPr/>
        <p:nvPr/>
      </p:nvGrpSpPr>
      <p:grpSpPr>
        <a:xfrm>
          <a:off x="0" y="0"/>
          <a:ext cx="0" cy="0"/>
          <a:chOff x="0" y="0"/>
          <a:chExt cx="0" cy="0"/>
        </a:xfrm>
      </p:grpSpPr>
      <p:sp>
        <p:nvSpPr>
          <p:cNvPr id="2" name="Text 0"/>
          <p:cNvSpPr/>
          <p:nvPr/>
        </p:nvSpPr>
        <p:spPr>
          <a:xfrm>
            <a:off x="731520" y="457200"/>
            <a:ext cx="9144000" cy="731520"/>
          </a:xfrm>
          <a:prstGeom prst="rect">
            <a:avLst/>
          </a:prstGeom>
          <a:noFill/>
          <a:ln/>
        </p:spPr>
        <p:txBody>
          <a:bodyPr wrap="square" lIns="0" tIns="0" rIns="0" bIns="0" rtlCol="0" anchor="ctr"/>
          <a:lstStyle/>
          <a:p>
            <a:pPr indent="0" marL="0">
              <a:buNone/>
            </a:pPr>
            <a:r>
              <a:rPr lang="en-US" sz="3400" b="1" dirty="0">
                <a:solidFill>
                  <a:srgbClr val="FFFFFF"/>
                </a:solidFill>
                <a:latin typeface="Arial Black" pitchFamily="34" charset="0"/>
                <a:ea typeface="Arial Black" pitchFamily="34" charset="-122"/>
                <a:cs typeface="Arial Black" pitchFamily="34" charset="-120"/>
              </a:rPr>
              <a:t>Simple, Transparent Pricing</a:t>
            </a:r>
            <a:endParaRPr lang="en-US" sz="3400" dirty="0"/>
          </a:p>
        </p:txBody>
      </p:sp>
      <p:sp>
        <p:nvSpPr>
          <p:cNvPr id="3" name="Shape 1"/>
          <p:cNvSpPr/>
          <p:nvPr/>
        </p:nvSpPr>
        <p:spPr>
          <a:xfrm>
            <a:off x="731520" y="1097280"/>
            <a:ext cx="2286000" cy="45720"/>
          </a:xfrm>
          <a:prstGeom prst="rect">
            <a:avLst/>
          </a:prstGeom>
          <a:solidFill>
            <a:srgbClr val="FF8F00"/>
          </a:solidFill>
          <a:ln/>
        </p:spPr>
      </p:sp>
      <p:sp>
        <p:nvSpPr>
          <p:cNvPr id="4" name="Shape 2"/>
          <p:cNvSpPr/>
          <p:nvPr/>
        </p:nvSpPr>
        <p:spPr>
          <a:xfrm>
            <a:off x="914400" y="1645920"/>
            <a:ext cx="4754880" cy="4389120"/>
          </a:xfrm>
          <a:prstGeom prst="rect">
            <a:avLst/>
          </a:prstGeom>
          <a:solidFill>
            <a:srgbClr val="252540"/>
          </a:solidFill>
          <a:ln/>
        </p:spPr>
      </p:sp>
      <p:sp>
        <p:nvSpPr>
          <p:cNvPr id="5" name="Shape 3"/>
          <p:cNvSpPr/>
          <p:nvPr/>
        </p:nvSpPr>
        <p:spPr>
          <a:xfrm>
            <a:off x="914400" y="1645920"/>
            <a:ext cx="4754880" cy="73152"/>
          </a:xfrm>
          <a:prstGeom prst="rect">
            <a:avLst/>
          </a:prstGeom>
          <a:solidFill>
            <a:srgbClr val="FF8F00"/>
          </a:solidFill>
          <a:ln/>
        </p:spPr>
      </p:sp>
      <p:sp>
        <p:nvSpPr>
          <p:cNvPr id="6" name="Text 4"/>
          <p:cNvSpPr/>
          <p:nvPr/>
        </p:nvSpPr>
        <p:spPr>
          <a:xfrm>
            <a:off x="914400" y="1920240"/>
            <a:ext cx="4754880" cy="457200"/>
          </a:xfrm>
          <a:prstGeom prst="rect">
            <a:avLst/>
          </a:prstGeom>
          <a:noFill/>
          <a:ln/>
        </p:spPr>
        <p:txBody>
          <a:bodyPr wrap="square" lIns="0" tIns="0" rIns="0" bIns="0" rtlCol="0" anchor="ctr"/>
          <a:lstStyle/>
          <a:p>
            <a:pPr algn="ctr" indent="0" marL="0">
              <a:buNone/>
            </a:pPr>
            <a:r>
              <a:rPr lang="en-US" sz="1400" b="1" dirty="0">
                <a:solidFill>
                  <a:srgbClr val="FF8F00"/>
                </a:solidFill>
              </a:rPr>
              <a:t>ONE-TIME SETUP</a:t>
            </a:r>
            <a:endParaRPr lang="en-US" sz="1400" dirty="0"/>
          </a:p>
        </p:txBody>
      </p:sp>
      <p:sp>
        <p:nvSpPr>
          <p:cNvPr id="7" name="Text 5"/>
          <p:cNvSpPr/>
          <p:nvPr/>
        </p:nvSpPr>
        <p:spPr>
          <a:xfrm>
            <a:off x="914400" y="2377440"/>
            <a:ext cx="4754880" cy="914400"/>
          </a:xfrm>
          <a:prstGeom prst="rect">
            <a:avLst/>
          </a:prstGeom>
          <a:noFill/>
          <a:ln/>
        </p:spPr>
        <p:txBody>
          <a:bodyPr wrap="square" lIns="0" tIns="0" rIns="0" bIns="0" rtlCol="0" anchor="ctr"/>
          <a:lstStyle/>
          <a:p>
            <a:pPr algn="ctr" indent="0" marL="0">
              <a:buNone/>
            </a:pPr>
            <a:r>
              <a:rPr lang="en-US" sz="3600" b="1" dirty="0">
                <a:solidFill>
                  <a:srgbClr val="FFFFFF"/>
                </a:solidFill>
                <a:latin typeface="Arial Black" pitchFamily="34" charset="0"/>
                <a:ea typeface="Arial Black" pitchFamily="34" charset="-122"/>
                <a:cs typeface="Arial Black" pitchFamily="34" charset="-120"/>
              </a:rPr>
              <a:t>Starter Plan</a:t>
            </a:r>
            <a:endParaRPr lang="en-US" sz="3600" dirty="0"/>
          </a:p>
        </p:txBody>
      </p:sp>
      <p:sp>
        <p:nvSpPr>
          <p:cNvPr id="8" name="Text 6"/>
          <p:cNvSpPr/>
          <p:nvPr/>
        </p:nvSpPr>
        <p:spPr>
          <a:xfrm>
            <a:off x="1371600" y="3383280"/>
            <a:ext cx="3840480" cy="274320"/>
          </a:xfrm>
          <a:prstGeom prst="rect">
            <a:avLst/>
          </a:prstGeom>
          <a:noFill/>
          <a:ln/>
        </p:spPr>
        <p:txBody>
          <a:bodyPr wrap="square" lIns="0" tIns="0" rIns="0" bIns="0" rtlCol="0" anchor="ctr"/>
          <a:lstStyle/>
          <a:p>
            <a:pPr indent="0" marL="0">
              <a:buNone/>
            </a:pPr>
            <a:r>
              <a:rPr lang="en-US" sz="1300" dirty="0">
                <a:solidFill>
                  <a:srgbClr val="A0D0C0"/>
                </a:solidFill>
              </a:rPr>
              <a:t>1-25 Workers  |  Full Setup</a:t>
            </a:r>
            <a:endParaRPr lang="en-US" sz="1300" dirty="0"/>
          </a:p>
        </p:txBody>
      </p:sp>
      <p:sp>
        <p:nvSpPr>
          <p:cNvPr id="9" name="Text 7"/>
          <p:cNvSpPr/>
          <p:nvPr/>
        </p:nvSpPr>
        <p:spPr>
          <a:xfrm>
            <a:off x="1371600" y="3703320"/>
            <a:ext cx="3840480" cy="274320"/>
          </a:xfrm>
          <a:prstGeom prst="rect">
            <a:avLst/>
          </a:prstGeom>
          <a:noFill/>
          <a:ln/>
        </p:spPr>
        <p:txBody>
          <a:bodyPr wrap="square" lIns="0" tIns="0" rIns="0" bIns="0" rtlCol="0" anchor="ctr"/>
          <a:lstStyle/>
          <a:p>
            <a:pPr indent="0" marL="0">
              <a:buNone/>
            </a:pPr>
            <a:r>
              <a:rPr lang="en-US" sz="1300" dirty="0">
                <a:solidFill>
                  <a:srgbClr val="A0D0C0"/>
                </a:solidFill>
              </a:rPr>
              <a:t>GPS Clock-In/Out  |  Scheduling</a:t>
            </a:r>
            <a:endParaRPr lang="en-US" sz="1300" dirty="0"/>
          </a:p>
        </p:txBody>
      </p:sp>
      <p:sp>
        <p:nvSpPr>
          <p:cNvPr id="10" name="Text 8"/>
          <p:cNvSpPr/>
          <p:nvPr/>
        </p:nvSpPr>
        <p:spPr>
          <a:xfrm>
            <a:off x="1371600" y="4023360"/>
            <a:ext cx="3840480" cy="274320"/>
          </a:xfrm>
          <a:prstGeom prst="rect">
            <a:avLst/>
          </a:prstGeom>
          <a:noFill/>
          <a:ln/>
        </p:spPr>
        <p:txBody>
          <a:bodyPr wrap="square" lIns="0" tIns="0" rIns="0" bIns="0" rtlCol="0" anchor="ctr"/>
          <a:lstStyle/>
          <a:p>
            <a:pPr indent="0" marL="0">
              <a:buNone/>
            </a:pPr>
            <a:r>
              <a:rPr lang="en-US" sz="1300" dirty="0">
                <a:solidFill>
                  <a:srgbClr val="A0D0C0"/>
                </a:solidFill>
              </a:rPr>
              <a:t>Daily Logs  |  Admin Training</a:t>
            </a:r>
            <a:endParaRPr lang="en-US" sz="1300" dirty="0"/>
          </a:p>
        </p:txBody>
      </p:sp>
      <p:sp>
        <p:nvSpPr>
          <p:cNvPr id="11" name="Text 9"/>
          <p:cNvSpPr/>
          <p:nvPr/>
        </p:nvSpPr>
        <p:spPr>
          <a:xfrm>
            <a:off x="1371600" y="4343400"/>
            <a:ext cx="3840480" cy="274320"/>
          </a:xfrm>
          <a:prstGeom prst="rect">
            <a:avLst/>
          </a:prstGeom>
          <a:noFill/>
          <a:ln/>
        </p:spPr>
        <p:txBody>
          <a:bodyPr wrap="square" lIns="0" tIns="0" rIns="0" bIns="0" rtlCol="0" anchor="ctr"/>
          <a:lstStyle/>
          <a:p>
            <a:pPr indent="0" marL="0">
              <a:buNone/>
            </a:pPr>
            <a:r>
              <a:rPr lang="en-US" sz="1300" dirty="0">
                <a:solidFill>
                  <a:srgbClr val="A0D0C0"/>
                </a:solidFill>
              </a:rPr>
              <a:t>Ongoing Support</a:t>
            </a:r>
            <a:endParaRPr lang="en-US" sz="1300" dirty="0"/>
          </a:p>
        </p:txBody>
      </p:sp>
      <p:sp>
        <p:nvSpPr>
          <p:cNvPr id="12" name="Text 10"/>
          <p:cNvSpPr/>
          <p:nvPr/>
        </p:nvSpPr>
        <p:spPr>
          <a:xfrm>
            <a:off x="1371600" y="4663440"/>
            <a:ext cx="3840480" cy="274320"/>
          </a:xfrm>
          <a:prstGeom prst="rect">
            <a:avLst/>
          </a:prstGeom>
          <a:noFill/>
          <a:ln/>
        </p:spPr>
        <p:txBody>
          <a:bodyPr wrap="square" lIns="0" tIns="0" rIns="0" bIns="0" rtlCol="0" anchor="ctr"/>
          <a:lstStyle/>
          <a:p>
            <a:pPr indent="0" marL="0">
              <a:buNone/>
            </a:pPr>
            <a:r>
              <a:rPr lang="en-US" sz="1300" dirty="0">
                <a:solidFill>
                  <a:srgbClr val="A0D0C0"/>
                </a:solidFill>
              </a:rPr>
              <a:t/>
            </a:r>
            <a:endParaRPr lang="en-US" sz="1300" dirty="0"/>
          </a:p>
        </p:txBody>
      </p:sp>
      <p:sp>
        <p:nvSpPr>
          <p:cNvPr id="13" name="Shape 11"/>
          <p:cNvSpPr/>
          <p:nvPr/>
        </p:nvSpPr>
        <p:spPr>
          <a:xfrm>
            <a:off x="6400800" y="1645920"/>
            <a:ext cx="4754880" cy="4389120"/>
          </a:xfrm>
          <a:prstGeom prst="rect">
            <a:avLst/>
          </a:prstGeom>
          <a:solidFill>
            <a:srgbClr val="252540"/>
          </a:solidFill>
          <a:ln/>
        </p:spPr>
      </p:sp>
      <p:sp>
        <p:nvSpPr>
          <p:cNvPr id="14" name="Shape 12"/>
          <p:cNvSpPr/>
          <p:nvPr/>
        </p:nvSpPr>
        <p:spPr>
          <a:xfrm>
            <a:off x="6400800" y="1645920"/>
            <a:ext cx="4754880" cy="73152"/>
          </a:xfrm>
          <a:prstGeom prst="rect">
            <a:avLst/>
          </a:prstGeom>
          <a:solidFill>
            <a:srgbClr val="00897B"/>
          </a:solidFill>
          <a:ln/>
        </p:spPr>
      </p:sp>
      <p:sp>
        <p:nvSpPr>
          <p:cNvPr id="15" name="Text 13"/>
          <p:cNvSpPr/>
          <p:nvPr/>
        </p:nvSpPr>
        <p:spPr>
          <a:xfrm>
            <a:off x="6400800" y="1920240"/>
            <a:ext cx="4754880" cy="457200"/>
          </a:xfrm>
          <a:prstGeom prst="rect">
            <a:avLst/>
          </a:prstGeom>
          <a:noFill/>
          <a:ln/>
        </p:spPr>
        <p:txBody>
          <a:bodyPr wrap="square" lIns="0" tIns="0" rIns="0" bIns="0" rtlCol="0" anchor="ctr"/>
          <a:lstStyle/>
          <a:p>
            <a:pPr algn="ctr" indent="0" marL="0">
              <a:buNone/>
            </a:pPr>
            <a:r>
              <a:rPr lang="en-US" sz="1400" b="1" dirty="0">
                <a:solidFill>
                  <a:srgbClr val="00897B"/>
                </a:solidFill>
              </a:rPr>
              <a:t>PROFESSIONAL</a:t>
            </a:r>
            <a:endParaRPr lang="en-US" sz="1400" dirty="0"/>
          </a:p>
        </p:txBody>
      </p:sp>
      <p:sp>
        <p:nvSpPr>
          <p:cNvPr id="16" name="Text 14"/>
          <p:cNvSpPr/>
          <p:nvPr/>
        </p:nvSpPr>
        <p:spPr>
          <a:xfrm>
            <a:off x="6400800" y="2377440"/>
            <a:ext cx="4754880" cy="914400"/>
          </a:xfrm>
          <a:prstGeom prst="rect">
            <a:avLst/>
          </a:prstGeom>
          <a:noFill/>
          <a:ln/>
        </p:spPr>
        <p:txBody>
          <a:bodyPr wrap="square" lIns="0" tIns="0" rIns="0" bIns="0" rtlCol="0" anchor="ctr"/>
          <a:lstStyle/>
          <a:p>
            <a:pPr algn="ctr" indent="0" marL="0">
              <a:buNone/>
            </a:pPr>
            <a:r>
              <a:rPr lang="en-US" sz="3600" b="1" dirty="0">
                <a:solidFill>
                  <a:srgbClr val="FFFFFF"/>
                </a:solidFill>
                <a:latin typeface="Arial Black" pitchFamily="34" charset="0"/>
                <a:ea typeface="Arial Black" pitchFamily="34" charset="-122"/>
                <a:cs typeface="Arial Black" pitchFamily="34" charset="-120"/>
              </a:rPr>
              <a:t>26-50 Workers</a:t>
            </a:r>
            <a:endParaRPr lang="en-US" sz="3600" dirty="0"/>
          </a:p>
        </p:txBody>
      </p:sp>
      <p:sp>
        <p:nvSpPr>
          <p:cNvPr id="17" name="Text 15"/>
          <p:cNvSpPr/>
          <p:nvPr/>
        </p:nvSpPr>
        <p:spPr>
          <a:xfrm>
            <a:off x="6858000" y="3383280"/>
            <a:ext cx="3840480" cy="274320"/>
          </a:xfrm>
          <a:prstGeom prst="rect">
            <a:avLst/>
          </a:prstGeom>
          <a:noFill/>
          <a:ln/>
        </p:spPr>
        <p:txBody>
          <a:bodyPr wrap="square" lIns="0" tIns="0" rIns="0" bIns="0" rtlCol="0" anchor="ctr"/>
          <a:lstStyle/>
          <a:p>
            <a:pPr indent="0" marL="0">
              <a:buNone/>
            </a:pPr>
            <a:r>
              <a:rPr lang="en-US" sz="1300" dirty="0">
                <a:solidFill>
                  <a:srgbClr val="A0D0C0"/>
                </a:solidFill>
              </a:rPr>
              <a:t>Everything in Starter +</a:t>
            </a:r>
            <a:endParaRPr lang="en-US" sz="1300" dirty="0"/>
          </a:p>
        </p:txBody>
      </p:sp>
      <p:sp>
        <p:nvSpPr>
          <p:cNvPr id="18" name="Text 16"/>
          <p:cNvSpPr/>
          <p:nvPr/>
        </p:nvSpPr>
        <p:spPr>
          <a:xfrm>
            <a:off x="6858000" y="3703320"/>
            <a:ext cx="3840480" cy="274320"/>
          </a:xfrm>
          <a:prstGeom prst="rect">
            <a:avLst/>
          </a:prstGeom>
          <a:noFill/>
          <a:ln/>
        </p:spPr>
        <p:txBody>
          <a:bodyPr wrap="square" lIns="0" tIns="0" rIns="0" bIns="0" rtlCol="0" anchor="ctr"/>
          <a:lstStyle/>
          <a:p>
            <a:pPr indent="0" marL="0">
              <a:buNone/>
            </a:pPr>
            <a:r>
              <a:rPr lang="en-US" sz="1300" dirty="0">
                <a:solidFill>
                  <a:srgbClr val="A0D0C0"/>
                </a:solidFill>
              </a:rPr>
              <a:t>Live GPS Tracking</a:t>
            </a:r>
            <a:endParaRPr lang="en-US" sz="1300" dirty="0"/>
          </a:p>
        </p:txBody>
      </p:sp>
      <p:sp>
        <p:nvSpPr>
          <p:cNvPr id="19" name="Text 17"/>
          <p:cNvSpPr/>
          <p:nvPr/>
        </p:nvSpPr>
        <p:spPr>
          <a:xfrm>
            <a:off x="6858000" y="4023360"/>
            <a:ext cx="3840480" cy="274320"/>
          </a:xfrm>
          <a:prstGeom prst="rect">
            <a:avLst/>
          </a:prstGeom>
          <a:noFill/>
          <a:ln/>
        </p:spPr>
        <p:txBody>
          <a:bodyPr wrap="square" lIns="0" tIns="0" rIns="0" bIns="0" rtlCol="0" anchor="ctr"/>
          <a:lstStyle/>
          <a:p>
            <a:pPr indent="0" marL="0">
              <a:buNone/>
            </a:pPr>
            <a:r>
              <a:rPr lang="en-US" sz="1300" dirty="0">
                <a:solidFill>
                  <a:srgbClr val="A0D0C0"/>
                </a:solidFill>
              </a:rPr>
              <a:t>Advanced Reporting</a:t>
            </a:r>
            <a:endParaRPr lang="en-US" sz="1300" dirty="0"/>
          </a:p>
        </p:txBody>
      </p:sp>
      <p:sp>
        <p:nvSpPr>
          <p:cNvPr id="20" name="Text 18"/>
          <p:cNvSpPr/>
          <p:nvPr/>
        </p:nvSpPr>
        <p:spPr>
          <a:xfrm>
            <a:off x="6858000" y="4343400"/>
            <a:ext cx="3840480" cy="274320"/>
          </a:xfrm>
          <a:prstGeom prst="rect">
            <a:avLst/>
          </a:prstGeom>
          <a:noFill/>
          <a:ln/>
        </p:spPr>
        <p:txBody>
          <a:bodyPr wrap="square" lIns="0" tIns="0" rIns="0" bIns="0" rtlCol="0" anchor="ctr"/>
          <a:lstStyle/>
          <a:p>
            <a:pPr indent="0" marL="0">
              <a:buNone/>
            </a:pPr>
            <a:r>
              <a:rPr lang="en-US" sz="1300" dirty="0">
                <a:solidFill>
                  <a:srgbClr val="A0D0C0"/>
                </a:solidFill>
              </a:rPr>
              <a:t>Automated Late Alerts</a:t>
            </a:r>
            <a:endParaRPr lang="en-US" sz="1300" dirty="0"/>
          </a:p>
        </p:txBody>
      </p:sp>
      <p:sp>
        <p:nvSpPr>
          <p:cNvPr id="21" name="Text 19"/>
          <p:cNvSpPr/>
          <p:nvPr/>
        </p:nvSpPr>
        <p:spPr>
          <a:xfrm>
            <a:off x="6858000" y="4663440"/>
            <a:ext cx="3840480" cy="274320"/>
          </a:xfrm>
          <a:prstGeom prst="rect">
            <a:avLst/>
          </a:prstGeom>
          <a:noFill/>
          <a:ln/>
        </p:spPr>
        <p:txBody>
          <a:bodyPr wrap="square" lIns="0" tIns="0" rIns="0" bIns="0" rtlCol="0" anchor="ctr"/>
          <a:lstStyle/>
          <a:p>
            <a:pPr indent="0" marL="0">
              <a:buNone/>
            </a:pPr>
            <a:r>
              <a:rPr lang="en-US" sz="1300" dirty="0">
                <a:solidFill>
                  <a:srgbClr val="A0D0C0"/>
                </a:solidFill>
              </a:rPr>
              <a:t>Priority Support</a:t>
            </a:r>
            <a:endParaRPr lang="en-US" sz="1300" dirty="0"/>
          </a:p>
        </p:txBody>
      </p:sp>
      <p:sp>
        <p:nvSpPr>
          <p:cNvPr id="22" name="Text 20"/>
          <p:cNvSpPr/>
          <p:nvPr/>
        </p:nvSpPr>
        <p:spPr>
          <a:xfrm>
            <a:off x="731520" y="6217920"/>
            <a:ext cx="10972800" cy="365760"/>
          </a:xfrm>
          <a:prstGeom prst="rect">
            <a:avLst/>
          </a:prstGeom>
          <a:noFill/>
          <a:ln/>
        </p:spPr>
        <p:txBody>
          <a:bodyPr wrap="square" lIns="0" tIns="0" rIns="0" bIns="0" rtlCol="0" anchor="ctr"/>
          <a:lstStyle/>
          <a:p>
            <a:pPr algn="ctr" indent="0" marL="0">
              <a:buNone/>
            </a:pPr>
            <a:r>
              <a:rPr lang="en-US" sz="1200" dirty="0">
                <a:solidFill>
                  <a:srgbClr val="B0BEC5"/>
                </a:solidFill>
              </a:rPr>
              <a:t>One-time setup fee + simple monthly management fee. No per-user charges. Book a demo for your custom quote.</a:t>
            </a:r>
            <a:endParaRPr lang="en-US" sz="1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5F7F6"/>
        </a:solidFill>
      </p:bgPr>
    </p:bg>
    <p:spTree>
      <p:nvGrpSpPr>
        <p:cNvPr id="1" name=""/>
        <p:cNvGrpSpPr/>
        <p:nvPr/>
      </p:nvGrpSpPr>
      <p:grpSpPr>
        <a:xfrm>
          <a:off x="0" y="0"/>
          <a:ext cx="0" cy="0"/>
          <a:chOff x="0" y="0"/>
          <a:chExt cx="0" cy="0"/>
        </a:xfrm>
      </p:grpSpPr>
      <p:sp>
        <p:nvSpPr>
          <p:cNvPr id="2" name="Shape 0"/>
          <p:cNvSpPr/>
          <p:nvPr/>
        </p:nvSpPr>
        <p:spPr>
          <a:xfrm>
            <a:off x="0" y="0"/>
            <a:ext cx="12161520" cy="1097280"/>
          </a:xfrm>
          <a:prstGeom prst="rect">
            <a:avLst/>
          </a:prstGeom>
          <a:solidFill>
            <a:srgbClr val="005045"/>
          </a:solidFill>
          <a:ln/>
        </p:spPr>
      </p:sp>
      <p:sp>
        <p:nvSpPr>
          <p:cNvPr id="3" name="Text 1"/>
          <p:cNvSpPr/>
          <p:nvPr/>
        </p:nvSpPr>
        <p:spPr>
          <a:xfrm>
            <a:off x="731520" y="228600"/>
            <a:ext cx="10972800" cy="640080"/>
          </a:xfrm>
          <a:prstGeom prst="rect">
            <a:avLst/>
          </a:prstGeom>
          <a:noFill/>
          <a:ln/>
        </p:spPr>
        <p:txBody>
          <a:bodyPr wrap="square" lIns="0" tIns="0" rIns="0" bIns="0" rtlCol="0" anchor="ctr"/>
          <a:lstStyle/>
          <a:p>
            <a:pPr indent="0" marL="0">
              <a:buNone/>
            </a:pPr>
            <a:r>
              <a:rPr lang="en-US" sz="2800" b="1" dirty="0">
                <a:solidFill>
                  <a:srgbClr val="FFFFFF"/>
                </a:solidFill>
                <a:latin typeface="Arial Black" pitchFamily="34" charset="0"/>
                <a:ea typeface="Arial Black" pitchFamily="34" charset="-122"/>
                <a:cs typeface="Arial Black" pitchFamily="34" charset="-120"/>
              </a:rPr>
              <a:t>Enterprise Security. Small Business Price.</a:t>
            </a:r>
            <a:endParaRPr lang="en-US" sz="2800" dirty="0"/>
          </a:p>
        </p:txBody>
      </p:sp>
      <p:sp>
        <p:nvSpPr>
          <p:cNvPr id="4" name="Shape 2"/>
          <p:cNvSpPr/>
          <p:nvPr/>
        </p:nvSpPr>
        <p:spPr>
          <a:xfrm>
            <a:off x="548640" y="1463040"/>
            <a:ext cx="5394960" cy="1463040"/>
          </a:xfrm>
          <a:prstGeom prst="rect">
            <a:avLst/>
          </a:prstGeom>
          <a:solidFill>
            <a:srgbClr val="FFFFFF"/>
          </a:solidFill>
          <a:ln/>
          <a:effectLst>
            <a:outerShdw sx="100000" sy="100000" kx="0" ky="0" algn="bl" rotWithShape="0" blurRad="50800" dist="25400" dir="8100000">
              <a:srgbClr val="000000">
                <a:alpha val="15000"/>
              </a:srgbClr>
            </a:outerShdw>
          </a:effectLst>
        </p:spPr>
      </p:sp>
      <p:sp>
        <p:nvSpPr>
          <p:cNvPr id="5" name="Shape 3"/>
          <p:cNvSpPr/>
          <p:nvPr/>
        </p:nvSpPr>
        <p:spPr>
          <a:xfrm>
            <a:off x="548640" y="1463040"/>
            <a:ext cx="64008" cy="1463040"/>
          </a:xfrm>
          <a:prstGeom prst="rect">
            <a:avLst/>
          </a:prstGeom>
          <a:solidFill>
            <a:srgbClr val="00695C"/>
          </a:solidFill>
          <a:ln/>
        </p:spPr>
      </p:sp>
      <p:sp>
        <p:nvSpPr>
          <p:cNvPr id="6" name="Text 4"/>
          <p:cNvSpPr/>
          <p:nvPr/>
        </p:nvSpPr>
        <p:spPr>
          <a:xfrm>
            <a:off x="822960" y="1600200"/>
            <a:ext cx="4846320" cy="320040"/>
          </a:xfrm>
          <a:prstGeom prst="rect">
            <a:avLst/>
          </a:prstGeom>
          <a:noFill/>
          <a:ln/>
        </p:spPr>
        <p:txBody>
          <a:bodyPr wrap="square" lIns="0" tIns="0" rIns="0" bIns="0" rtlCol="0" anchor="ctr"/>
          <a:lstStyle/>
          <a:p>
            <a:pPr indent="0" marL="0">
              <a:buNone/>
            </a:pPr>
            <a:r>
              <a:rPr lang="en-US" sz="1500" b="1" dirty="0">
                <a:solidFill>
                  <a:srgbClr val="005045"/>
                </a:solidFill>
              </a:rPr>
              <a:t>AES-256 Encryption</a:t>
            </a:r>
            <a:endParaRPr lang="en-US" sz="1500" dirty="0"/>
          </a:p>
        </p:txBody>
      </p:sp>
      <p:sp>
        <p:nvSpPr>
          <p:cNvPr id="7" name="Text 5"/>
          <p:cNvSpPr/>
          <p:nvPr/>
        </p:nvSpPr>
        <p:spPr>
          <a:xfrm>
            <a:off x="822960" y="1965960"/>
            <a:ext cx="4846320" cy="822960"/>
          </a:xfrm>
          <a:prstGeom prst="rect">
            <a:avLst/>
          </a:prstGeom>
          <a:noFill/>
          <a:ln/>
        </p:spPr>
        <p:txBody>
          <a:bodyPr wrap="square" lIns="0" tIns="0" rIns="0" bIns="0" rtlCol="0" anchor="ctr"/>
          <a:lstStyle/>
          <a:p>
            <a:pPr indent="0" marL="0">
              <a:buNone/>
            </a:pPr>
            <a:r>
              <a:rPr lang="en-US" sz="1100" dirty="0">
                <a:solidFill>
                  <a:srgbClr val="606E78"/>
                </a:solidFill>
              </a:rPr>
              <a:t>All data encrypted at rest and in transit using industry-standard AES-256 encryption. Your data is protected the same way banks protect theirs.</a:t>
            </a:r>
            <a:endParaRPr lang="en-US" sz="1100" dirty="0"/>
          </a:p>
        </p:txBody>
      </p:sp>
      <p:sp>
        <p:nvSpPr>
          <p:cNvPr id="8" name="Shape 6"/>
          <p:cNvSpPr/>
          <p:nvPr/>
        </p:nvSpPr>
        <p:spPr>
          <a:xfrm>
            <a:off x="6309360" y="1463040"/>
            <a:ext cx="5394960" cy="1463040"/>
          </a:xfrm>
          <a:prstGeom prst="rect">
            <a:avLst/>
          </a:prstGeom>
          <a:solidFill>
            <a:srgbClr val="FFFFFF"/>
          </a:solidFill>
          <a:ln/>
          <a:effectLst>
            <a:outerShdw sx="100000" sy="100000" kx="0" ky="0" algn="bl" rotWithShape="0" blurRad="50800" dist="25400" dir="8100000">
              <a:srgbClr val="000000">
                <a:alpha val="15000"/>
              </a:srgbClr>
            </a:outerShdw>
          </a:effectLst>
        </p:spPr>
      </p:sp>
      <p:sp>
        <p:nvSpPr>
          <p:cNvPr id="9" name="Shape 7"/>
          <p:cNvSpPr/>
          <p:nvPr/>
        </p:nvSpPr>
        <p:spPr>
          <a:xfrm>
            <a:off x="6309360" y="1463040"/>
            <a:ext cx="64008" cy="1463040"/>
          </a:xfrm>
          <a:prstGeom prst="rect">
            <a:avLst/>
          </a:prstGeom>
          <a:solidFill>
            <a:srgbClr val="00695C"/>
          </a:solidFill>
          <a:ln/>
        </p:spPr>
      </p:sp>
      <p:sp>
        <p:nvSpPr>
          <p:cNvPr id="10" name="Text 8"/>
          <p:cNvSpPr/>
          <p:nvPr/>
        </p:nvSpPr>
        <p:spPr>
          <a:xfrm>
            <a:off x="6583680" y="1600200"/>
            <a:ext cx="4846320" cy="320040"/>
          </a:xfrm>
          <a:prstGeom prst="rect">
            <a:avLst/>
          </a:prstGeom>
          <a:noFill/>
          <a:ln/>
        </p:spPr>
        <p:txBody>
          <a:bodyPr wrap="square" lIns="0" tIns="0" rIns="0" bIns="0" rtlCol="0" anchor="ctr"/>
          <a:lstStyle/>
          <a:p>
            <a:pPr indent="0" marL="0">
              <a:buNone/>
            </a:pPr>
            <a:r>
              <a:rPr lang="en-US" sz="1500" b="1" dirty="0">
                <a:solidFill>
                  <a:srgbClr val="005045"/>
                </a:solidFill>
              </a:rPr>
              <a:t>Google Cloud Infrastructure</a:t>
            </a:r>
            <a:endParaRPr lang="en-US" sz="1500" dirty="0"/>
          </a:p>
        </p:txBody>
      </p:sp>
      <p:sp>
        <p:nvSpPr>
          <p:cNvPr id="11" name="Text 9"/>
          <p:cNvSpPr/>
          <p:nvPr/>
        </p:nvSpPr>
        <p:spPr>
          <a:xfrm>
            <a:off x="6583680" y="1965960"/>
            <a:ext cx="4846320" cy="822960"/>
          </a:xfrm>
          <a:prstGeom prst="rect">
            <a:avLst/>
          </a:prstGeom>
          <a:noFill/>
          <a:ln/>
        </p:spPr>
        <p:txBody>
          <a:bodyPr wrap="square" lIns="0" tIns="0" rIns="0" bIns="0" rtlCol="0" anchor="ctr"/>
          <a:lstStyle/>
          <a:p>
            <a:pPr indent="0" marL="0">
              <a:buNone/>
            </a:pPr>
            <a:r>
              <a:rPr lang="en-US" sz="1100" dirty="0">
                <a:solidFill>
                  <a:srgbClr val="606E78"/>
                </a:solidFill>
              </a:rPr>
              <a:t>Hosted on Google Firebase — the same infrastructure that powers Gmail, YouTube, and Google Maps. 99.95% uptime SLA.</a:t>
            </a:r>
            <a:endParaRPr lang="en-US" sz="1100" dirty="0"/>
          </a:p>
        </p:txBody>
      </p:sp>
      <p:sp>
        <p:nvSpPr>
          <p:cNvPr id="12" name="Shape 10"/>
          <p:cNvSpPr/>
          <p:nvPr/>
        </p:nvSpPr>
        <p:spPr>
          <a:xfrm>
            <a:off x="548640" y="3154680"/>
            <a:ext cx="5394960" cy="1463040"/>
          </a:xfrm>
          <a:prstGeom prst="rect">
            <a:avLst/>
          </a:prstGeom>
          <a:solidFill>
            <a:srgbClr val="FFFFFF"/>
          </a:solidFill>
          <a:ln/>
          <a:effectLst>
            <a:outerShdw sx="100000" sy="100000" kx="0" ky="0" algn="bl" rotWithShape="0" blurRad="50800" dist="25400" dir="8100000">
              <a:srgbClr val="000000">
                <a:alpha val="15000"/>
              </a:srgbClr>
            </a:outerShdw>
          </a:effectLst>
        </p:spPr>
      </p:sp>
      <p:sp>
        <p:nvSpPr>
          <p:cNvPr id="13" name="Shape 11"/>
          <p:cNvSpPr/>
          <p:nvPr/>
        </p:nvSpPr>
        <p:spPr>
          <a:xfrm>
            <a:off x="548640" y="3154680"/>
            <a:ext cx="64008" cy="1463040"/>
          </a:xfrm>
          <a:prstGeom prst="rect">
            <a:avLst/>
          </a:prstGeom>
          <a:solidFill>
            <a:srgbClr val="00695C"/>
          </a:solidFill>
          <a:ln/>
        </p:spPr>
      </p:sp>
      <p:sp>
        <p:nvSpPr>
          <p:cNvPr id="14" name="Text 12"/>
          <p:cNvSpPr/>
          <p:nvPr/>
        </p:nvSpPr>
        <p:spPr>
          <a:xfrm>
            <a:off x="822960" y="3291840"/>
            <a:ext cx="4846320" cy="320040"/>
          </a:xfrm>
          <a:prstGeom prst="rect">
            <a:avLst/>
          </a:prstGeom>
          <a:noFill/>
          <a:ln/>
        </p:spPr>
        <p:txBody>
          <a:bodyPr wrap="square" lIns="0" tIns="0" rIns="0" bIns="0" rtlCol="0" anchor="ctr"/>
          <a:lstStyle/>
          <a:p>
            <a:pPr indent="0" marL="0">
              <a:buNone/>
            </a:pPr>
            <a:r>
              <a:rPr lang="en-US" sz="1500" b="1" dirty="0">
                <a:solidFill>
                  <a:srgbClr val="005045"/>
                </a:solidFill>
              </a:rPr>
              <a:t>Role-Based Access Control</a:t>
            </a:r>
            <a:endParaRPr lang="en-US" sz="1500" dirty="0"/>
          </a:p>
        </p:txBody>
      </p:sp>
      <p:sp>
        <p:nvSpPr>
          <p:cNvPr id="15" name="Text 13"/>
          <p:cNvSpPr/>
          <p:nvPr/>
        </p:nvSpPr>
        <p:spPr>
          <a:xfrm>
            <a:off x="822960" y="3657600"/>
            <a:ext cx="4846320" cy="822960"/>
          </a:xfrm>
          <a:prstGeom prst="rect">
            <a:avLst/>
          </a:prstGeom>
          <a:noFill/>
          <a:ln/>
        </p:spPr>
        <p:txBody>
          <a:bodyPr wrap="square" lIns="0" tIns="0" rIns="0" bIns="0" rtlCol="0" anchor="ctr"/>
          <a:lstStyle/>
          <a:p>
            <a:pPr indent="0" marL="0">
              <a:buNone/>
            </a:pPr>
            <a:r>
              <a:rPr lang="en-US" sz="1100" dirty="0">
                <a:solidFill>
                  <a:srgbClr val="606E78"/>
                </a:solidFill>
              </a:rPr>
              <a:t>Admins see everything. Workers only see their own schedules, clients, and logs. No data leakage between roles.</a:t>
            </a:r>
            <a:endParaRPr lang="en-US" sz="1100" dirty="0"/>
          </a:p>
        </p:txBody>
      </p:sp>
      <p:sp>
        <p:nvSpPr>
          <p:cNvPr id="16" name="Shape 14"/>
          <p:cNvSpPr/>
          <p:nvPr/>
        </p:nvSpPr>
        <p:spPr>
          <a:xfrm>
            <a:off x="6309360" y="3154680"/>
            <a:ext cx="5394960" cy="1463040"/>
          </a:xfrm>
          <a:prstGeom prst="rect">
            <a:avLst/>
          </a:prstGeom>
          <a:solidFill>
            <a:srgbClr val="FFFFFF"/>
          </a:solidFill>
          <a:ln/>
          <a:effectLst>
            <a:outerShdw sx="100000" sy="100000" kx="0" ky="0" algn="bl" rotWithShape="0" blurRad="50800" dist="25400" dir="8100000">
              <a:srgbClr val="000000">
                <a:alpha val="15000"/>
              </a:srgbClr>
            </a:outerShdw>
          </a:effectLst>
        </p:spPr>
      </p:sp>
      <p:sp>
        <p:nvSpPr>
          <p:cNvPr id="17" name="Shape 15"/>
          <p:cNvSpPr/>
          <p:nvPr/>
        </p:nvSpPr>
        <p:spPr>
          <a:xfrm>
            <a:off x="6309360" y="3154680"/>
            <a:ext cx="64008" cy="1463040"/>
          </a:xfrm>
          <a:prstGeom prst="rect">
            <a:avLst/>
          </a:prstGeom>
          <a:solidFill>
            <a:srgbClr val="00695C"/>
          </a:solidFill>
          <a:ln/>
        </p:spPr>
      </p:sp>
      <p:sp>
        <p:nvSpPr>
          <p:cNvPr id="18" name="Text 16"/>
          <p:cNvSpPr/>
          <p:nvPr/>
        </p:nvSpPr>
        <p:spPr>
          <a:xfrm>
            <a:off x="6583680" y="3291840"/>
            <a:ext cx="4846320" cy="320040"/>
          </a:xfrm>
          <a:prstGeom prst="rect">
            <a:avLst/>
          </a:prstGeom>
          <a:noFill/>
          <a:ln/>
        </p:spPr>
        <p:txBody>
          <a:bodyPr wrap="square" lIns="0" tIns="0" rIns="0" bIns="0" rtlCol="0" anchor="ctr"/>
          <a:lstStyle/>
          <a:p>
            <a:pPr indent="0" marL="0">
              <a:buNone/>
            </a:pPr>
            <a:r>
              <a:rPr lang="en-US" sz="1500" b="1" dirty="0">
                <a:solidFill>
                  <a:srgbClr val="005045"/>
                </a:solidFill>
              </a:rPr>
              <a:t>Authentication &amp; Brute Force Protection</a:t>
            </a:r>
            <a:endParaRPr lang="en-US" sz="1500" dirty="0"/>
          </a:p>
        </p:txBody>
      </p:sp>
      <p:sp>
        <p:nvSpPr>
          <p:cNvPr id="19" name="Text 17"/>
          <p:cNvSpPr/>
          <p:nvPr/>
        </p:nvSpPr>
        <p:spPr>
          <a:xfrm>
            <a:off x="6583680" y="3657600"/>
            <a:ext cx="4846320" cy="822960"/>
          </a:xfrm>
          <a:prstGeom prst="rect">
            <a:avLst/>
          </a:prstGeom>
          <a:noFill/>
          <a:ln/>
        </p:spPr>
        <p:txBody>
          <a:bodyPr wrap="square" lIns="0" tIns="0" rIns="0" bIns="0" rtlCol="0" anchor="ctr"/>
          <a:lstStyle/>
          <a:p>
            <a:pPr indent="0" marL="0">
              <a:buNone/>
            </a:pPr>
            <a:r>
              <a:rPr lang="en-US" sz="1100" dirty="0">
                <a:solidFill>
                  <a:srgbClr val="606E78"/>
                </a:solidFill>
              </a:rPr>
              <a:t>Firebase Authentication with automatic brute-force protection. Failed login attempts are rate-limited and blocked.</a:t>
            </a:r>
            <a:endParaRPr lang="en-US" sz="1100" dirty="0"/>
          </a:p>
        </p:txBody>
      </p:sp>
      <p:sp>
        <p:nvSpPr>
          <p:cNvPr id="20" name="Shape 18"/>
          <p:cNvSpPr/>
          <p:nvPr/>
        </p:nvSpPr>
        <p:spPr>
          <a:xfrm>
            <a:off x="548640" y="4846320"/>
            <a:ext cx="5394960" cy="1463040"/>
          </a:xfrm>
          <a:prstGeom prst="rect">
            <a:avLst/>
          </a:prstGeom>
          <a:solidFill>
            <a:srgbClr val="FFFFFF"/>
          </a:solidFill>
          <a:ln/>
          <a:effectLst>
            <a:outerShdw sx="100000" sy="100000" kx="0" ky="0" algn="bl" rotWithShape="0" blurRad="50800" dist="25400" dir="8100000">
              <a:srgbClr val="000000">
                <a:alpha val="15000"/>
              </a:srgbClr>
            </a:outerShdw>
          </a:effectLst>
        </p:spPr>
      </p:sp>
      <p:sp>
        <p:nvSpPr>
          <p:cNvPr id="21" name="Shape 19"/>
          <p:cNvSpPr/>
          <p:nvPr/>
        </p:nvSpPr>
        <p:spPr>
          <a:xfrm>
            <a:off x="548640" y="4846320"/>
            <a:ext cx="64008" cy="1463040"/>
          </a:xfrm>
          <a:prstGeom prst="rect">
            <a:avLst/>
          </a:prstGeom>
          <a:solidFill>
            <a:srgbClr val="00695C"/>
          </a:solidFill>
          <a:ln/>
        </p:spPr>
      </p:sp>
      <p:sp>
        <p:nvSpPr>
          <p:cNvPr id="22" name="Text 20"/>
          <p:cNvSpPr/>
          <p:nvPr/>
        </p:nvSpPr>
        <p:spPr>
          <a:xfrm>
            <a:off x="822960" y="4983480"/>
            <a:ext cx="4846320" cy="320040"/>
          </a:xfrm>
          <a:prstGeom prst="rect">
            <a:avLst/>
          </a:prstGeom>
          <a:noFill/>
          <a:ln/>
        </p:spPr>
        <p:txBody>
          <a:bodyPr wrap="square" lIns="0" tIns="0" rIns="0" bIns="0" rtlCol="0" anchor="ctr"/>
          <a:lstStyle/>
          <a:p>
            <a:pPr indent="0" marL="0">
              <a:buNone/>
            </a:pPr>
            <a:r>
              <a:rPr lang="en-US" sz="1500" b="1" dirty="0">
                <a:solidFill>
                  <a:srgbClr val="005045"/>
                </a:solidFill>
              </a:rPr>
              <a:t>Automatic Backups</a:t>
            </a:r>
            <a:endParaRPr lang="en-US" sz="1500" dirty="0"/>
          </a:p>
        </p:txBody>
      </p:sp>
      <p:sp>
        <p:nvSpPr>
          <p:cNvPr id="23" name="Text 21"/>
          <p:cNvSpPr/>
          <p:nvPr/>
        </p:nvSpPr>
        <p:spPr>
          <a:xfrm>
            <a:off x="822960" y="5349240"/>
            <a:ext cx="4846320" cy="822960"/>
          </a:xfrm>
          <a:prstGeom prst="rect">
            <a:avLst/>
          </a:prstGeom>
          <a:noFill/>
          <a:ln/>
        </p:spPr>
        <p:txBody>
          <a:bodyPr wrap="square" lIns="0" tIns="0" rIns="0" bIns="0" rtlCol="0" anchor="ctr"/>
          <a:lstStyle/>
          <a:p>
            <a:pPr indent="0" marL="0">
              <a:buNone/>
            </a:pPr>
            <a:r>
              <a:rPr lang="en-US" sz="1100" dirty="0">
                <a:solidFill>
                  <a:srgbClr val="606E78"/>
                </a:solidFill>
              </a:rPr>
              <a:t>Your data is automatically replicated across multiple data centres. No single point of failure.</a:t>
            </a:r>
            <a:endParaRPr lang="en-US" sz="1100" dirty="0"/>
          </a:p>
        </p:txBody>
      </p:sp>
      <p:sp>
        <p:nvSpPr>
          <p:cNvPr id="24" name="Shape 22"/>
          <p:cNvSpPr/>
          <p:nvPr/>
        </p:nvSpPr>
        <p:spPr>
          <a:xfrm>
            <a:off x="6309360" y="4846320"/>
            <a:ext cx="5394960" cy="1463040"/>
          </a:xfrm>
          <a:prstGeom prst="rect">
            <a:avLst/>
          </a:prstGeom>
          <a:solidFill>
            <a:srgbClr val="FFFFFF"/>
          </a:solidFill>
          <a:ln/>
          <a:effectLst>
            <a:outerShdw sx="100000" sy="100000" kx="0" ky="0" algn="bl" rotWithShape="0" blurRad="50800" dist="25400" dir="8100000">
              <a:srgbClr val="000000">
                <a:alpha val="15000"/>
              </a:srgbClr>
            </a:outerShdw>
          </a:effectLst>
        </p:spPr>
      </p:sp>
      <p:sp>
        <p:nvSpPr>
          <p:cNvPr id="25" name="Shape 23"/>
          <p:cNvSpPr/>
          <p:nvPr/>
        </p:nvSpPr>
        <p:spPr>
          <a:xfrm>
            <a:off x="6309360" y="4846320"/>
            <a:ext cx="64008" cy="1463040"/>
          </a:xfrm>
          <a:prstGeom prst="rect">
            <a:avLst/>
          </a:prstGeom>
          <a:solidFill>
            <a:srgbClr val="00695C"/>
          </a:solidFill>
          <a:ln/>
        </p:spPr>
      </p:sp>
      <p:sp>
        <p:nvSpPr>
          <p:cNvPr id="26" name="Text 24"/>
          <p:cNvSpPr/>
          <p:nvPr/>
        </p:nvSpPr>
        <p:spPr>
          <a:xfrm>
            <a:off x="6583680" y="4983480"/>
            <a:ext cx="4846320" cy="320040"/>
          </a:xfrm>
          <a:prstGeom prst="rect">
            <a:avLst/>
          </a:prstGeom>
          <a:noFill/>
          <a:ln/>
        </p:spPr>
        <p:txBody>
          <a:bodyPr wrap="square" lIns="0" tIns="0" rIns="0" bIns="0" rtlCol="0" anchor="ctr"/>
          <a:lstStyle/>
          <a:p>
            <a:pPr indent="0" marL="0">
              <a:buNone/>
            </a:pPr>
            <a:r>
              <a:rPr lang="en-US" sz="1500" b="1" dirty="0">
                <a:solidFill>
                  <a:srgbClr val="005045"/>
                </a:solidFill>
              </a:rPr>
              <a:t>Your Data, Your Control</a:t>
            </a:r>
            <a:endParaRPr lang="en-US" sz="1500" dirty="0"/>
          </a:p>
        </p:txBody>
      </p:sp>
      <p:sp>
        <p:nvSpPr>
          <p:cNvPr id="27" name="Text 25"/>
          <p:cNvSpPr/>
          <p:nvPr/>
        </p:nvSpPr>
        <p:spPr>
          <a:xfrm>
            <a:off x="6583680" y="5349240"/>
            <a:ext cx="4846320" cy="822960"/>
          </a:xfrm>
          <a:prstGeom prst="rect">
            <a:avLst/>
          </a:prstGeom>
          <a:noFill/>
          <a:ln/>
        </p:spPr>
        <p:txBody>
          <a:bodyPr wrap="square" lIns="0" tIns="0" rIns="0" bIns="0" rtlCol="0" anchor="ctr"/>
          <a:lstStyle/>
          <a:p>
            <a:pPr indent="0" marL="0">
              <a:buNone/>
            </a:pPr>
            <a:r>
              <a:rPr lang="en-US" sz="1100" dirty="0">
                <a:solidFill>
                  <a:srgbClr val="606E78"/>
                </a:solidFill>
              </a:rPr>
              <a:t>You own all your data. We never sell, share, or access client information. Request a full export anytime.</a:t>
            </a:r>
            <a:endParaRPr lang="en-US" sz="11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005045"/>
        </a:solidFill>
      </p:bgPr>
    </p:bg>
    <p:spTree>
      <p:nvGrpSpPr>
        <p:cNvPr id="1" name=""/>
        <p:cNvGrpSpPr/>
        <p:nvPr/>
      </p:nvGrpSpPr>
      <p:grpSpPr>
        <a:xfrm>
          <a:off x="0" y="0"/>
          <a:ext cx="0" cy="0"/>
          <a:chOff x="0" y="0"/>
          <a:chExt cx="0" cy="0"/>
        </a:xfrm>
      </p:grpSpPr>
      <p:sp>
        <p:nvSpPr>
          <p:cNvPr id="2" name="Text 0"/>
          <p:cNvSpPr/>
          <p:nvPr/>
        </p:nvSpPr>
        <p:spPr>
          <a:xfrm>
            <a:off x="1371600" y="914400"/>
            <a:ext cx="9418320" cy="731520"/>
          </a:xfrm>
          <a:prstGeom prst="rect">
            <a:avLst/>
          </a:prstGeom>
          <a:noFill/>
          <a:ln/>
        </p:spPr>
        <p:txBody>
          <a:bodyPr wrap="square" lIns="0" tIns="0" rIns="0" bIns="0" rtlCol="0" anchor="ctr"/>
          <a:lstStyle/>
          <a:p>
            <a:pPr algn="ctr" indent="0" marL="0">
              <a:buNone/>
            </a:pPr>
            <a:r>
              <a:rPr lang="en-US" sz="3200" b="1" dirty="0">
                <a:solidFill>
                  <a:srgbClr val="FFFFFF"/>
                </a:solidFill>
                <a:latin typeface="Arial Black" pitchFamily="34" charset="0"/>
                <a:ea typeface="Arial Black" pitchFamily="34" charset="-122"/>
                <a:cs typeface="Arial Black" pitchFamily="34" charset="-120"/>
              </a:rPr>
              <a:t>Why Business Owners Choose FieldStaff Workforce</a:t>
            </a:r>
            <a:endParaRPr lang="en-US" sz="3200" dirty="0"/>
          </a:p>
        </p:txBody>
      </p:sp>
      <p:sp>
        <p:nvSpPr>
          <p:cNvPr id="3" name="Shape 1"/>
          <p:cNvSpPr/>
          <p:nvPr/>
        </p:nvSpPr>
        <p:spPr>
          <a:xfrm>
            <a:off x="1371600" y="2011680"/>
            <a:ext cx="9418320" cy="2743200"/>
          </a:xfrm>
          <a:prstGeom prst="rect">
            <a:avLst/>
          </a:prstGeom>
          <a:solidFill>
            <a:srgbClr val="004038"/>
          </a:solidFill>
          <a:ln/>
        </p:spPr>
      </p:sp>
      <p:sp>
        <p:nvSpPr>
          <p:cNvPr id="4" name="Text 2"/>
          <p:cNvSpPr/>
          <p:nvPr/>
        </p:nvSpPr>
        <p:spPr>
          <a:xfrm>
            <a:off x="1828800" y="2103120"/>
            <a:ext cx="914400" cy="731520"/>
          </a:xfrm>
          <a:prstGeom prst="rect">
            <a:avLst/>
          </a:prstGeom>
          <a:noFill/>
          <a:ln/>
        </p:spPr>
        <p:txBody>
          <a:bodyPr wrap="square" lIns="0" tIns="0" rIns="0" bIns="0" rtlCol="0" anchor="ctr"/>
          <a:lstStyle/>
          <a:p>
            <a:pPr indent="0" marL="0">
              <a:buNone/>
            </a:pPr>
            <a:r>
              <a:rPr lang="en-US" sz="7200" b="1" dirty="0">
                <a:solidFill>
                  <a:srgbClr val="FF8F00"/>
                </a:solidFill>
              </a:rPr>
              <a:t>"</a:t>
            </a:r>
            <a:endParaRPr lang="en-US" sz="7200" dirty="0"/>
          </a:p>
        </p:txBody>
      </p:sp>
      <p:sp>
        <p:nvSpPr>
          <p:cNvPr id="5" name="Text 3"/>
          <p:cNvSpPr/>
          <p:nvPr/>
        </p:nvSpPr>
        <p:spPr>
          <a:xfrm>
            <a:off x="2286000" y="2560320"/>
            <a:ext cx="7589520" cy="1371600"/>
          </a:xfrm>
          <a:prstGeom prst="rect">
            <a:avLst/>
          </a:prstGeom>
          <a:noFill/>
          <a:ln/>
        </p:spPr>
        <p:txBody>
          <a:bodyPr wrap="square" lIns="0" tIns="0" rIns="0" bIns="0" rtlCol="0" anchor="ctr"/>
          <a:lstStyle/>
          <a:p>
            <a:pPr indent="0" marL="0">
              <a:buNone/>
            </a:pPr>
            <a:r>
              <a:rPr lang="en-US" sz="1600" dirty="0">
                <a:solidFill>
                  <a:srgbClr val="D0E8E0"/>
                </a:solidFill>
              </a:rPr>
              <a:t>Before FieldStaff Workforce, I spent 2 hours every morning just figuring out who was going where. Now my team checks their phone and they know. I get daily reports without chasing anyone. It changed how I run my business.</a:t>
            </a:r>
            <a:endParaRPr lang="en-US" sz="1600" dirty="0"/>
          </a:p>
        </p:txBody>
      </p:sp>
      <p:sp>
        <p:nvSpPr>
          <p:cNvPr id="6" name="Text 4"/>
          <p:cNvSpPr/>
          <p:nvPr/>
        </p:nvSpPr>
        <p:spPr>
          <a:xfrm>
            <a:off x="2286000" y="4023360"/>
            <a:ext cx="7589520" cy="365760"/>
          </a:xfrm>
          <a:prstGeom prst="rect">
            <a:avLst/>
          </a:prstGeom>
          <a:noFill/>
          <a:ln/>
        </p:spPr>
        <p:txBody>
          <a:bodyPr wrap="square" lIns="0" tIns="0" rIns="0" bIns="0" rtlCol="0" anchor="ctr"/>
          <a:lstStyle/>
          <a:p>
            <a:pPr indent="0" marL="0">
              <a:buNone/>
            </a:pPr>
            <a:r>
              <a:rPr lang="en-US" sz="1300" b="1" dirty="0">
                <a:solidFill>
                  <a:srgbClr val="FF8F00"/>
                </a:solidFill>
              </a:rPr>
              <a:t>— Service Business Owner</a:t>
            </a:r>
            <a:endParaRPr lang="en-US" sz="1300" dirty="0"/>
          </a:p>
        </p:txBody>
      </p:sp>
      <p:sp>
        <p:nvSpPr>
          <p:cNvPr id="7" name="Text 5"/>
          <p:cNvSpPr/>
          <p:nvPr/>
        </p:nvSpPr>
        <p:spPr>
          <a:xfrm>
            <a:off x="1371600" y="5303520"/>
            <a:ext cx="2743200" cy="548640"/>
          </a:xfrm>
          <a:prstGeom prst="rect">
            <a:avLst/>
          </a:prstGeom>
          <a:noFill/>
          <a:ln/>
        </p:spPr>
        <p:txBody>
          <a:bodyPr wrap="square" lIns="0" tIns="0" rIns="0" bIns="0" rtlCol="0" anchor="ctr"/>
          <a:lstStyle/>
          <a:p>
            <a:pPr algn="ctr" indent="0" marL="0">
              <a:buNone/>
            </a:pPr>
            <a:r>
              <a:rPr lang="en-US" sz="3600" b="1" dirty="0">
                <a:solidFill>
                  <a:srgbClr val="FF8F00"/>
                </a:solidFill>
                <a:latin typeface="Arial Black" pitchFamily="34" charset="0"/>
                <a:ea typeface="Arial Black" pitchFamily="34" charset="-122"/>
                <a:cs typeface="Arial Black" pitchFamily="34" charset="-120"/>
              </a:rPr>
              <a:t>50+</a:t>
            </a:r>
            <a:endParaRPr lang="en-US" sz="3600" dirty="0"/>
          </a:p>
        </p:txBody>
      </p:sp>
      <p:sp>
        <p:nvSpPr>
          <p:cNvPr id="8" name="Text 6"/>
          <p:cNvSpPr/>
          <p:nvPr/>
        </p:nvSpPr>
        <p:spPr>
          <a:xfrm>
            <a:off x="1371600" y="5852160"/>
            <a:ext cx="2743200" cy="365760"/>
          </a:xfrm>
          <a:prstGeom prst="rect">
            <a:avLst/>
          </a:prstGeom>
          <a:noFill/>
          <a:ln/>
        </p:spPr>
        <p:txBody>
          <a:bodyPr wrap="square" lIns="0" tIns="0" rIns="0" bIns="0" rtlCol="0" anchor="ctr"/>
          <a:lstStyle/>
          <a:p>
            <a:pPr algn="ctr" indent="0" marL="0">
              <a:buNone/>
            </a:pPr>
            <a:r>
              <a:rPr lang="en-US" sz="1300" dirty="0">
                <a:solidFill>
                  <a:srgbClr val="B0BEC5"/>
                </a:solidFill>
              </a:rPr>
              <a:t>Workers Managed</a:t>
            </a:r>
            <a:endParaRPr lang="en-US" sz="1300" dirty="0"/>
          </a:p>
        </p:txBody>
      </p:sp>
      <p:sp>
        <p:nvSpPr>
          <p:cNvPr id="9" name="Text 7"/>
          <p:cNvSpPr/>
          <p:nvPr/>
        </p:nvSpPr>
        <p:spPr>
          <a:xfrm>
            <a:off x="4572000" y="5303520"/>
            <a:ext cx="2743200" cy="548640"/>
          </a:xfrm>
          <a:prstGeom prst="rect">
            <a:avLst/>
          </a:prstGeom>
          <a:noFill/>
          <a:ln/>
        </p:spPr>
        <p:txBody>
          <a:bodyPr wrap="square" lIns="0" tIns="0" rIns="0" bIns="0" rtlCol="0" anchor="ctr"/>
          <a:lstStyle/>
          <a:p>
            <a:pPr algn="ctr" indent="0" marL="0">
              <a:buNone/>
            </a:pPr>
            <a:r>
              <a:rPr lang="en-US" sz="3600" b="1" dirty="0">
                <a:solidFill>
                  <a:srgbClr val="FF8F00"/>
                </a:solidFill>
                <a:latin typeface="Arial Black" pitchFamily="34" charset="0"/>
                <a:ea typeface="Arial Black" pitchFamily="34" charset="-122"/>
                <a:cs typeface="Arial Black" pitchFamily="34" charset="-120"/>
              </a:rPr>
              <a:t>200+</a:t>
            </a:r>
            <a:endParaRPr lang="en-US" sz="3600" dirty="0"/>
          </a:p>
        </p:txBody>
      </p:sp>
      <p:sp>
        <p:nvSpPr>
          <p:cNvPr id="10" name="Text 8"/>
          <p:cNvSpPr/>
          <p:nvPr/>
        </p:nvSpPr>
        <p:spPr>
          <a:xfrm>
            <a:off x="4572000" y="5852160"/>
            <a:ext cx="2743200" cy="365760"/>
          </a:xfrm>
          <a:prstGeom prst="rect">
            <a:avLst/>
          </a:prstGeom>
          <a:noFill/>
          <a:ln/>
        </p:spPr>
        <p:txBody>
          <a:bodyPr wrap="square" lIns="0" tIns="0" rIns="0" bIns="0" rtlCol="0" anchor="ctr"/>
          <a:lstStyle/>
          <a:p>
            <a:pPr algn="ctr" indent="0" marL="0">
              <a:buNone/>
            </a:pPr>
            <a:r>
              <a:rPr lang="en-US" sz="1300" dirty="0">
                <a:solidFill>
                  <a:srgbClr val="B0BEC5"/>
                </a:solidFill>
              </a:rPr>
              <a:t>Shifts Scheduled Monthly</a:t>
            </a:r>
            <a:endParaRPr lang="en-US" sz="1300" dirty="0"/>
          </a:p>
        </p:txBody>
      </p:sp>
      <p:sp>
        <p:nvSpPr>
          <p:cNvPr id="11" name="Text 9"/>
          <p:cNvSpPr/>
          <p:nvPr/>
        </p:nvSpPr>
        <p:spPr>
          <a:xfrm>
            <a:off x="7772400" y="5303520"/>
            <a:ext cx="2743200" cy="548640"/>
          </a:xfrm>
          <a:prstGeom prst="rect">
            <a:avLst/>
          </a:prstGeom>
          <a:noFill/>
          <a:ln/>
        </p:spPr>
        <p:txBody>
          <a:bodyPr wrap="square" lIns="0" tIns="0" rIns="0" bIns="0" rtlCol="0" anchor="ctr"/>
          <a:lstStyle/>
          <a:p>
            <a:pPr algn="ctr" indent="0" marL="0">
              <a:buNone/>
            </a:pPr>
            <a:r>
              <a:rPr lang="en-US" sz="3600" b="1" dirty="0">
                <a:solidFill>
                  <a:srgbClr val="FF8F00"/>
                </a:solidFill>
                <a:latin typeface="Arial Black" pitchFamily="34" charset="0"/>
                <a:ea typeface="Arial Black" pitchFamily="34" charset="-122"/>
                <a:cs typeface="Arial Black" pitchFamily="34" charset="-120"/>
              </a:rPr>
              <a:t>10+</a:t>
            </a:r>
            <a:endParaRPr lang="en-US" sz="3600" dirty="0"/>
          </a:p>
        </p:txBody>
      </p:sp>
      <p:sp>
        <p:nvSpPr>
          <p:cNvPr id="12" name="Text 10"/>
          <p:cNvSpPr/>
          <p:nvPr/>
        </p:nvSpPr>
        <p:spPr>
          <a:xfrm>
            <a:off x="7772400" y="5852160"/>
            <a:ext cx="2743200" cy="365760"/>
          </a:xfrm>
          <a:prstGeom prst="rect">
            <a:avLst/>
          </a:prstGeom>
          <a:noFill/>
          <a:ln/>
        </p:spPr>
        <p:txBody>
          <a:bodyPr wrap="square" lIns="0" tIns="0" rIns="0" bIns="0" rtlCol="0" anchor="ctr"/>
          <a:lstStyle/>
          <a:p>
            <a:pPr algn="ctr" indent="0" marL="0">
              <a:buNone/>
            </a:pPr>
            <a:r>
              <a:rPr lang="en-US" sz="1300" dirty="0">
                <a:solidFill>
                  <a:srgbClr val="B0BEC5"/>
                </a:solidFill>
              </a:rPr>
              <a:t>Hours Saved Per Week</a:t>
            </a:r>
            <a:endParaRPr lang="en-US" sz="13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10</Slides>
  <Notes>10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FieldStaff Pitch Deck</dc:title>
  <dc:subject>PptxGenJS Presentation</dc:subject>
  <dc:creator>FieldStaff</dc:creator>
  <cp:lastModifiedBy>FieldStaff</cp:lastModifiedBy>
  <cp:revision>1</cp:revision>
  <dcterms:created xsi:type="dcterms:W3CDTF">2026-03-28T02:11:34Z</dcterms:created>
  <dcterms:modified xsi:type="dcterms:W3CDTF">2026-03-28T02:11:34Z</dcterms:modified>
</cp:coreProperties>
</file>